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slides/slide19.xml" ContentType="application/vnd.openxmlformats-officedocument.presentationml.slide+xml"/>
  <Override PartName="/ppt/diagrams/data1.xml" ContentType="application/vnd.openxmlformats-officedocument.drawingml.diagramData+xml"/>
  <Override PartName="/ppt/drawings/drawing1.xml" ContentType="application/vnd.openxmlformats-officedocument.drawingml.chartshapes+xml"/>
  <Override PartName="/ppt/slides/slide20.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0" r:id="rId5"/>
  </p:sldMasterIdLst>
  <p:notesMasterIdLst>
    <p:notesMasterId r:id="rId26"/>
  </p:notesMasterIdLst>
  <p:handoutMasterIdLst>
    <p:handoutMasterId r:id="rId27"/>
  </p:handoutMasterIdLst>
  <p:sldIdLst>
    <p:sldId id="258" r:id="rId6"/>
    <p:sldId id="272" r:id="rId7"/>
    <p:sldId id="287" r:id="rId8"/>
    <p:sldId id="259" r:id="rId9"/>
    <p:sldId id="285" r:id="rId10"/>
    <p:sldId id="273" r:id="rId11"/>
    <p:sldId id="289" r:id="rId12"/>
    <p:sldId id="283" r:id="rId13"/>
    <p:sldId id="277" r:id="rId14"/>
    <p:sldId id="278" r:id="rId15"/>
    <p:sldId id="276" r:id="rId16"/>
    <p:sldId id="279" r:id="rId17"/>
    <p:sldId id="286" r:id="rId18"/>
    <p:sldId id="268" r:id="rId19"/>
    <p:sldId id="260" r:id="rId20"/>
    <p:sldId id="288" r:id="rId21"/>
    <p:sldId id="261" r:id="rId22"/>
    <p:sldId id="263" r:id="rId23"/>
    <p:sldId id="284" r:id="rId24"/>
    <p:sldId id="265" r:id="rId25"/>
  </p:sldIdLst>
  <p:sldSz cx="9144000" cy="6858000" type="screen4x3"/>
  <p:notesSz cx="6797675" cy="9926638"/>
  <p:defaultTextStyle>
    <a:defPPr>
      <a:defRPr lang="sv-SE"/>
    </a:defPPr>
    <a:lvl1pPr algn="l" rtl="0" eaLnBrk="0" fontAlgn="base" hangingPunct="0">
      <a:spcBef>
        <a:spcPct val="0"/>
      </a:spcBef>
      <a:spcAft>
        <a:spcPct val="0"/>
      </a:spcAft>
      <a:defRPr sz="2600" kern="1200">
        <a:solidFill>
          <a:schemeClr val="tx1"/>
        </a:solidFill>
        <a:latin typeface="Arial" charset="0"/>
        <a:ea typeface="+mn-ea"/>
        <a:cs typeface="+mn-cs"/>
      </a:defRPr>
    </a:lvl1pPr>
    <a:lvl2pPr marL="457200" algn="l" rtl="0" eaLnBrk="0" fontAlgn="base" hangingPunct="0">
      <a:spcBef>
        <a:spcPct val="0"/>
      </a:spcBef>
      <a:spcAft>
        <a:spcPct val="0"/>
      </a:spcAft>
      <a:defRPr sz="2600" kern="1200">
        <a:solidFill>
          <a:schemeClr val="tx1"/>
        </a:solidFill>
        <a:latin typeface="Arial" charset="0"/>
        <a:ea typeface="+mn-ea"/>
        <a:cs typeface="+mn-cs"/>
      </a:defRPr>
    </a:lvl2pPr>
    <a:lvl3pPr marL="914400" algn="l" rtl="0" eaLnBrk="0" fontAlgn="base" hangingPunct="0">
      <a:spcBef>
        <a:spcPct val="0"/>
      </a:spcBef>
      <a:spcAft>
        <a:spcPct val="0"/>
      </a:spcAft>
      <a:defRPr sz="2600" kern="1200">
        <a:solidFill>
          <a:schemeClr val="tx1"/>
        </a:solidFill>
        <a:latin typeface="Arial" charset="0"/>
        <a:ea typeface="+mn-ea"/>
        <a:cs typeface="+mn-cs"/>
      </a:defRPr>
    </a:lvl3pPr>
    <a:lvl4pPr marL="1371600" algn="l" rtl="0" eaLnBrk="0" fontAlgn="base" hangingPunct="0">
      <a:spcBef>
        <a:spcPct val="0"/>
      </a:spcBef>
      <a:spcAft>
        <a:spcPct val="0"/>
      </a:spcAft>
      <a:defRPr sz="2600" kern="1200">
        <a:solidFill>
          <a:schemeClr val="tx1"/>
        </a:solidFill>
        <a:latin typeface="Arial" charset="0"/>
        <a:ea typeface="+mn-ea"/>
        <a:cs typeface="+mn-cs"/>
      </a:defRPr>
    </a:lvl4pPr>
    <a:lvl5pPr marL="1828800" algn="l" rtl="0" eaLnBrk="0" fontAlgn="base" hangingPunct="0">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EE26"/>
    <a:srgbClr val="6BE82C"/>
    <a:srgbClr val="33CC33"/>
    <a:srgbClr val="FF3300"/>
    <a:srgbClr val="FFFF00"/>
    <a:srgbClr val="BCBC58"/>
    <a:srgbClr val="C73238"/>
    <a:srgbClr val="CC3300"/>
    <a:srgbClr val="969696"/>
    <a:srgbClr val="0D68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66168" autoAdjust="0"/>
  </p:normalViewPr>
  <p:slideViewPr>
    <p:cSldViewPr>
      <p:cViewPr varScale="1">
        <p:scale>
          <a:sx n="77" d="100"/>
          <a:sy n="77" d="100"/>
        </p:scale>
        <p:origin x="228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kalkylblad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7466828542437"/>
          <c:y val="2.1200147549719564E-2"/>
          <c:w val="0.82490516756189658"/>
          <c:h val="0.79248812633117893"/>
        </c:manualLayout>
      </c:layout>
      <c:bubbleChart>
        <c:varyColors val="0"/>
        <c:ser>
          <c:idx val="0"/>
          <c:order val="0"/>
          <c:tx>
            <c:strRef>
              <c:f>Blad1!$B$1</c:f>
              <c:strCache>
                <c:ptCount val="1"/>
                <c:pt idx="0">
                  <c:v>Antal dödsfall per år </c:v>
                </c:pt>
              </c:strCache>
            </c:strRef>
          </c:tx>
          <c:invertIfNegative val="0"/>
          <c:xVal>
            <c:numRef>
              <c:f>Blad1!$A$2:$A$9</c:f>
              <c:numCache>
                <c:formatCode>General</c:formatCode>
                <c:ptCount val="8"/>
                <c:pt idx="0">
                  <c:v>1</c:v>
                </c:pt>
                <c:pt idx="1">
                  <c:v>10</c:v>
                </c:pt>
                <c:pt idx="2">
                  <c:v>100</c:v>
                </c:pt>
                <c:pt idx="3">
                  <c:v>1000</c:v>
                </c:pt>
                <c:pt idx="4">
                  <c:v>10000</c:v>
                </c:pt>
              </c:numCache>
            </c:numRef>
          </c:xVal>
          <c:yVal>
            <c:numRef>
              <c:f>Blad1!$B$2:$B$9</c:f>
              <c:numCache>
                <c:formatCode>General</c:formatCode>
                <c:ptCount val="8"/>
                <c:pt idx="0">
                  <c:v>1</c:v>
                </c:pt>
                <c:pt idx="1">
                  <c:v>10</c:v>
                </c:pt>
                <c:pt idx="2">
                  <c:v>100</c:v>
                </c:pt>
                <c:pt idx="3">
                  <c:v>1000</c:v>
                </c:pt>
              </c:numCache>
            </c:numRef>
          </c:yVal>
          <c:bubbleSize>
            <c:numRef>
              <c:f>Blad1!$C$2:$C$9</c:f>
              <c:numCache>
                <c:formatCode>General</c:formatCode>
                <c:ptCount val="8"/>
                <c:pt idx="0">
                  <c:v>0</c:v>
                </c:pt>
                <c:pt idx="1">
                  <c:v>0</c:v>
                </c:pt>
                <c:pt idx="2">
                  <c:v>0</c:v>
                </c:pt>
              </c:numCache>
            </c:numRef>
          </c:bubbleSize>
          <c:bubble3D val="0"/>
        </c:ser>
        <c:dLbls>
          <c:showLegendKey val="0"/>
          <c:showVal val="0"/>
          <c:showCatName val="0"/>
          <c:showSerName val="0"/>
          <c:showPercent val="0"/>
          <c:showBubbleSize val="0"/>
        </c:dLbls>
        <c:bubbleScale val="0"/>
        <c:showNegBubbles val="0"/>
        <c:axId val="381356752"/>
        <c:axId val="381357536"/>
      </c:bubbleChart>
      <c:valAx>
        <c:axId val="381356752"/>
        <c:scaling>
          <c:logBase val="10"/>
          <c:orientation val="minMax"/>
        </c:scaling>
        <c:delete val="0"/>
        <c:axPos val="b"/>
        <c:numFmt formatCode="General" sourceLinked="1"/>
        <c:majorTickMark val="none"/>
        <c:minorTickMark val="none"/>
        <c:tickLblPos val="nextTo"/>
        <c:spPr>
          <a:noFill/>
          <a:effectLst>
            <a:glow>
              <a:schemeClr val="accent2"/>
            </a:glow>
            <a:softEdge rad="0"/>
          </a:effectLst>
        </c:spPr>
        <c:txPr>
          <a:bodyPr rot="0" vert="horz"/>
          <a:lstStyle/>
          <a:p>
            <a:pPr>
              <a:defRPr sz="1769" b="0" i="0" u="none" strike="noStrike" baseline="0">
                <a:solidFill>
                  <a:srgbClr val="000000"/>
                </a:solidFill>
                <a:latin typeface="Arial"/>
                <a:ea typeface="Arial"/>
                <a:cs typeface="Arial"/>
              </a:defRPr>
            </a:pPr>
            <a:endParaRPr lang="sv-SE"/>
          </a:p>
        </c:txPr>
        <c:crossAx val="381357536"/>
        <c:crosses val="autoZero"/>
        <c:crossBetween val="midCat"/>
      </c:valAx>
      <c:valAx>
        <c:axId val="381357536"/>
        <c:scaling>
          <c:logBase val="10"/>
          <c:orientation val="minMax"/>
        </c:scaling>
        <c:delete val="0"/>
        <c:axPos val="l"/>
        <c:numFmt formatCode="#,##0" sourceLinked="0"/>
        <c:majorTickMark val="none"/>
        <c:minorTickMark val="none"/>
        <c:tickLblPos val="nextTo"/>
        <c:crossAx val="381356752"/>
        <c:crosses val="autoZero"/>
        <c:crossBetween val="midCat"/>
      </c:valAx>
      <c:spPr>
        <a:solidFill>
          <a:schemeClr val="accent1">
            <a:lumMod val="20000"/>
            <a:lumOff val="80000"/>
          </a:schemeClr>
        </a:solidFill>
      </c:spPr>
    </c:plotArea>
    <c:plotVisOnly val="1"/>
    <c:dispBlanksAs val="gap"/>
    <c:showDLblsOverMax val="0"/>
  </c:chart>
  <c:txPr>
    <a:bodyPr/>
    <a:lstStyle/>
    <a:p>
      <a:pPr>
        <a:defRPr sz="1770">
          <a:latin typeface="Arial" panose="020B0604020202020204" pitchFamily="34" charset="0"/>
          <a:cs typeface="Arial" panose="020B0604020202020204" pitchFamily="34" charset="0"/>
        </a:defRPr>
      </a:pPr>
      <a:endParaRPr lang="sv-SE"/>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0505D-3492-491D-81DF-829CDC6F8269}" type="doc">
      <dgm:prSet loTypeId="urn:microsoft.com/office/officeart/2005/8/layout/pyramid2" loCatId="list" qsTypeId="urn:microsoft.com/office/officeart/2005/8/quickstyle/simple1" qsCatId="simple" csTypeId="urn:microsoft.com/office/officeart/2005/8/colors/accent1_2" csCatId="accent1" phldr="1"/>
      <dgm:spPr/>
    </dgm:pt>
    <dgm:pt modelId="{5237B729-27B7-402C-8A58-33D61DD66394}">
      <dgm:prSet phldrT="[Text]" custT="1"/>
      <dgm:spPr/>
      <dgm:t>
        <a:bodyPr/>
        <a:lstStyle/>
        <a:p>
          <a:r>
            <a:rPr lang="sv-SE" sz="1800" b="1" dirty="0" smtClean="0"/>
            <a:t>Riskanalys</a:t>
          </a:r>
          <a:endParaRPr lang="sv-SE" sz="1800" b="1" dirty="0"/>
        </a:p>
      </dgm:t>
    </dgm:pt>
    <dgm:pt modelId="{593E9908-75D6-4BA7-84D6-CA6B553388A7}" type="parTrans" cxnId="{0A1F988C-9D40-4359-AE8B-2247308B4379}">
      <dgm:prSet/>
      <dgm:spPr/>
      <dgm:t>
        <a:bodyPr/>
        <a:lstStyle/>
        <a:p>
          <a:endParaRPr lang="sv-SE"/>
        </a:p>
      </dgm:t>
    </dgm:pt>
    <dgm:pt modelId="{5E137E09-49AF-4917-A025-6EC6AB64CEE4}" type="sibTrans" cxnId="{0A1F988C-9D40-4359-AE8B-2247308B4379}">
      <dgm:prSet/>
      <dgm:spPr/>
      <dgm:t>
        <a:bodyPr/>
        <a:lstStyle/>
        <a:p>
          <a:endParaRPr lang="sv-SE"/>
        </a:p>
      </dgm:t>
    </dgm:pt>
    <dgm:pt modelId="{EDF6D88F-02A6-458B-8BB6-C0743038C8D5}">
      <dgm:prSet phldrT="[Text]"/>
      <dgm:spPr/>
      <dgm:t>
        <a:bodyPr/>
        <a:lstStyle/>
        <a:p>
          <a:r>
            <a:rPr lang="sv-SE" b="1" dirty="0" smtClean="0"/>
            <a:t>Daglig riskinventering Gröna korset</a:t>
          </a:r>
          <a:endParaRPr lang="sv-SE" b="1" dirty="0"/>
        </a:p>
      </dgm:t>
    </dgm:pt>
    <dgm:pt modelId="{026319D5-BE1D-4E26-82E1-9E0A395CF4F4}" type="parTrans" cxnId="{786D1B8B-4C8A-4631-BF8D-51E3F883526E}">
      <dgm:prSet/>
      <dgm:spPr/>
      <dgm:t>
        <a:bodyPr/>
        <a:lstStyle/>
        <a:p>
          <a:endParaRPr lang="sv-SE"/>
        </a:p>
      </dgm:t>
    </dgm:pt>
    <dgm:pt modelId="{897B0A55-6954-4932-825A-89EAA61AAB94}" type="sibTrans" cxnId="{786D1B8B-4C8A-4631-BF8D-51E3F883526E}">
      <dgm:prSet/>
      <dgm:spPr/>
      <dgm:t>
        <a:bodyPr/>
        <a:lstStyle/>
        <a:p>
          <a:endParaRPr lang="sv-SE"/>
        </a:p>
      </dgm:t>
    </dgm:pt>
    <dgm:pt modelId="{61CFEF9D-4EEB-44BF-8A21-07558BBB7F68}">
      <dgm:prSet phldrT="[Text]"/>
      <dgm:spPr/>
      <dgm:t>
        <a:bodyPr/>
        <a:lstStyle/>
        <a:p>
          <a:r>
            <a:rPr lang="sv-SE" b="1" dirty="0" smtClean="0"/>
            <a:t>Rapportera upptäckta patientsäkerhetsrisker i Synergi</a:t>
          </a:r>
          <a:endParaRPr lang="sv-SE" b="1" dirty="0"/>
        </a:p>
      </dgm:t>
    </dgm:pt>
    <dgm:pt modelId="{B69B6B0B-62F0-4FB9-A5AE-C6357A5E3901}" type="parTrans" cxnId="{635B945C-60D1-4814-A8C8-0D71A9AB970C}">
      <dgm:prSet/>
      <dgm:spPr/>
      <dgm:t>
        <a:bodyPr/>
        <a:lstStyle/>
        <a:p>
          <a:endParaRPr lang="sv-SE"/>
        </a:p>
      </dgm:t>
    </dgm:pt>
    <dgm:pt modelId="{15254DD0-5A96-441E-A78A-AEAFF4436B08}" type="sibTrans" cxnId="{635B945C-60D1-4814-A8C8-0D71A9AB970C}">
      <dgm:prSet/>
      <dgm:spPr/>
      <dgm:t>
        <a:bodyPr/>
        <a:lstStyle/>
        <a:p>
          <a:endParaRPr lang="sv-SE"/>
        </a:p>
      </dgm:t>
    </dgm:pt>
    <dgm:pt modelId="{9197DF46-42FE-46E4-940B-F023B0C086A9}">
      <dgm:prSet phldrT="[Text]"/>
      <dgm:spPr/>
      <dgm:t>
        <a:bodyPr/>
        <a:lstStyle/>
        <a:p>
          <a:r>
            <a:rPr lang="sv-SE" b="1" dirty="0" smtClean="0"/>
            <a:t>Riskbedömning (fall, trycksår, nutrition etc.)</a:t>
          </a:r>
        </a:p>
        <a:p>
          <a:r>
            <a:rPr lang="sv-SE" b="1" dirty="0" smtClean="0"/>
            <a:t> av patienter</a:t>
          </a:r>
          <a:endParaRPr lang="sv-SE" b="1" dirty="0"/>
        </a:p>
      </dgm:t>
    </dgm:pt>
    <dgm:pt modelId="{7B372735-880E-4A8C-8875-0E05DC057014}" type="parTrans" cxnId="{C46BBCDA-83F5-465C-A489-E92BC85F38F1}">
      <dgm:prSet/>
      <dgm:spPr/>
      <dgm:t>
        <a:bodyPr/>
        <a:lstStyle/>
        <a:p>
          <a:endParaRPr lang="sv-SE"/>
        </a:p>
      </dgm:t>
    </dgm:pt>
    <dgm:pt modelId="{EEDDC59B-9DCE-4147-A2B7-70B539AF5354}" type="sibTrans" cxnId="{C46BBCDA-83F5-465C-A489-E92BC85F38F1}">
      <dgm:prSet/>
      <dgm:spPr/>
      <dgm:t>
        <a:bodyPr/>
        <a:lstStyle/>
        <a:p>
          <a:endParaRPr lang="sv-SE"/>
        </a:p>
      </dgm:t>
    </dgm:pt>
    <dgm:pt modelId="{47F1FD57-38DC-4027-9E0F-988B0EC2B6ED}" type="pres">
      <dgm:prSet presAssocID="{DB30505D-3492-491D-81DF-829CDC6F8269}" presName="compositeShape" presStyleCnt="0">
        <dgm:presLayoutVars>
          <dgm:dir/>
          <dgm:resizeHandles/>
        </dgm:presLayoutVars>
      </dgm:prSet>
      <dgm:spPr/>
    </dgm:pt>
    <dgm:pt modelId="{E55A44F5-326E-4918-B1DD-81C982E0D7C0}" type="pres">
      <dgm:prSet presAssocID="{DB30505D-3492-491D-81DF-829CDC6F8269}" presName="pyramid" presStyleLbl="node1" presStyleIdx="0" presStyleCnt="1" custScaleX="134869" custLinFactNeighborX="-2828" custLinFactNeighborY="336"/>
      <dgm:spPr>
        <a:solidFill>
          <a:srgbClr val="FFC000"/>
        </a:solidFill>
        <a:effectLst>
          <a:glow rad="228600">
            <a:schemeClr val="accent4">
              <a:satMod val="175000"/>
              <a:alpha val="40000"/>
            </a:schemeClr>
          </a:glow>
        </a:effectLst>
      </dgm:spPr>
    </dgm:pt>
    <dgm:pt modelId="{767D3E94-C95B-4C8B-8DFC-7161F58BBC21}" type="pres">
      <dgm:prSet presAssocID="{DB30505D-3492-491D-81DF-829CDC6F8269}" presName="theList" presStyleCnt="0"/>
      <dgm:spPr/>
    </dgm:pt>
    <dgm:pt modelId="{BE6501CC-B120-42B3-A9AA-BDBB1988174C}" type="pres">
      <dgm:prSet presAssocID="{5237B729-27B7-402C-8A58-33D61DD66394}" presName="aNode" presStyleLbl="fgAcc1" presStyleIdx="0" presStyleCnt="4" custScaleX="42035">
        <dgm:presLayoutVars>
          <dgm:bulletEnabled val="1"/>
        </dgm:presLayoutVars>
      </dgm:prSet>
      <dgm:spPr/>
      <dgm:t>
        <a:bodyPr/>
        <a:lstStyle/>
        <a:p>
          <a:endParaRPr lang="sv-SE"/>
        </a:p>
      </dgm:t>
    </dgm:pt>
    <dgm:pt modelId="{1E3517FA-8D85-4B7E-A4F8-802CEB5C969E}" type="pres">
      <dgm:prSet presAssocID="{5237B729-27B7-402C-8A58-33D61DD66394}" presName="aSpace" presStyleCnt="0"/>
      <dgm:spPr/>
    </dgm:pt>
    <dgm:pt modelId="{C6890B1D-B475-4332-BDBB-C54E0B808418}" type="pres">
      <dgm:prSet presAssocID="{61CFEF9D-4EEB-44BF-8A21-07558BBB7F68}" presName="aNode" presStyleLbl="fgAcc1" presStyleIdx="1" presStyleCnt="4" custScaleX="109532">
        <dgm:presLayoutVars>
          <dgm:bulletEnabled val="1"/>
        </dgm:presLayoutVars>
      </dgm:prSet>
      <dgm:spPr/>
      <dgm:t>
        <a:bodyPr/>
        <a:lstStyle/>
        <a:p>
          <a:endParaRPr lang="sv-SE"/>
        </a:p>
      </dgm:t>
    </dgm:pt>
    <dgm:pt modelId="{C6B982AA-1162-4EB4-9662-1FB718F09CB0}" type="pres">
      <dgm:prSet presAssocID="{61CFEF9D-4EEB-44BF-8A21-07558BBB7F68}" presName="aSpace" presStyleCnt="0"/>
      <dgm:spPr/>
    </dgm:pt>
    <dgm:pt modelId="{89DC5AAB-BD4A-4218-BF0B-E359DA941A73}" type="pres">
      <dgm:prSet presAssocID="{EDF6D88F-02A6-458B-8BB6-C0743038C8D5}" presName="aNode" presStyleLbl="fgAcc1" presStyleIdx="2" presStyleCnt="4" custScaleX="131041">
        <dgm:presLayoutVars>
          <dgm:bulletEnabled val="1"/>
        </dgm:presLayoutVars>
      </dgm:prSet>
      <dgm:spPr/>
      <dgm:t>
        <a:bodyPr/>
        <a:lstStyle/>
        <a:p>
          <a:endParaRPr lang="sv-SE"/>
        </a:p>
      </dgm:t>
    </dgm:pt>
    <dgm:pt modelId="{BAED4492-4E52-4921-8E3D-E0DF12C542F4}" type="pres">
      <dgm:prSet presAssocID="{EDF6D88F-02A6-458B-8BB6-C0743038C8D5}" presName="aSpace" presStyleCnt="0"/>
      <dgm:spPr/>
    </dgm:pt>
    <dgm:pt modelId="{13CC0994-16BC-499C-B98A-73F21DD39F5C}" type="pres">
      <dgm:prSet presAssocID="{9197DF46-42FE-46E4-940B-F023B0C086A9}" presName="aNode" presStyleLbl="fgAcc1" presStyleIdx="3" presStyleCnt="4" custScaleX="142734">
        <dgm:presLayoutVars>
          <dgm:bulletEnabled val="1"/>
        </dgm:presLayoutVars>
      </dgm:prSet>
      <dgm:spPr/>
      <dgm:t>
        <a:bodyPr/>
        <a:lstStyle/>
        <a:p>
          <a:endParaRPr lang="sv-SE"/>
        </a:p>
      </dgm:t>
    </dgm:pt>
    <dgm:pt modelId="{2CE14FDF-6349-436B-9F57-12470A961C41}" type="pres">
      <dgm:prSet presAssocID="{9197DF46-42FE-46E4-940B-F023B0C086A9}" presName="aSpace" presStyleCnt="0"/>
      <dgm:spPr/>
    </dgm:pt>
  </dgm:ptLst>
  <dgm:cxnLst>
    <dgm:cxn modelId="{8809BE38-A13F-4D01-B75B-F0F143565400}" type="presOf" srcId="{DB30505D-3492-491D-81DF-829CDC6F8269}" destId="{47F1FD57-38DC-4027-9E0F-988B0EC2B6ED}" srcOrd="0" destOrd="0" presId="urn:microsoft.com/office/officeart/2005/8/layout/pyramid2"/>
    <dgm:cxn modelId="{3309D2C1-6E49-4396-89E3-2F4141D3E906}" type="presOf" srcId="{EDF6D88F-02A6-458B-8BB6-C0743038C8D5}" destId="{89DC5AAB-BD4A-4218-BF0B-E359DA941A73}" srcOrd="0" destOrd="0" presId="urn:microsoft.com/office/officeart/2005/8/layout/pyramid2"/>
    <dgm:cxn modelId="{A5F1A04E-7F2A-40B7-BBF9-3621D3608AC9}" type="presOf" srcId="{61CFEF9D-4EEB-44BF-8A21-07558BBB7F68}" destId="{C6890B1D-B475-4332-BDBB-C54E0B808418}" srcOrd="0" destOrd="0" presId="urn:microsoft.com/office/officeart/2005/8/layout/pyramid2"/>
    <dgm:cxn modelId="{0A1F988C-9D40-4359-AE8B-2247308B4379}" srcId="{DB30505D-3492-491D-81DF-829CDC6F8269}" destId="{5237B729-27B7-402C-8A58-33D61DD66394}" srcOrd="0" destOrd="0" parTransId="{593E9908-75D6-4BA7-84D6-CA6B553388A7}" sibTransId="{5E137E09-49AF-4917-A025-6EC6AB64CEE4}"/>
    <dgm:cxn modelId="{FDC99FAE-23E4-4C3C-A6C5-BF9C987BE80B}" type="presOf" srcId="{5237B729-27B7-402C-8A58-33D61DD66394}" destId="{BE6501CC-B120-42B3-A9AA-BDBB1988174C}" srcOrd="0" destOrd="0" presId="urn:microsoft.com/office/officeart/2005/8/layout/pyramid2"/>
    <dgm:cxn modelId="{635B945C-60D1-4814-A8C8-0D71A9AB970C}" srcId="{DB30505D-3492-491D-81DF-829CDC6F8269}" destId="{61CFEF9D-4EEB-44BF-8A21-07558BBB7F68}" srcOrd="1" destOrd="0" parTransId="{B69B6B0B-62F0-4FB9-A5AE-C6357A5E3901}" sibTransId="{15254DD0-5A96-441E-A78A-AEAFF4436B08}"/>
    <dgm:cxn modelId="{786D1B8B-4C8A-4631-BF8D-51E3F883526E}" srcId="{DB30505D-3492-491D-81DF-829CDC6F8269}" destId="{EDF6D88F-02A6-458B-8BB6-C0743038C8D5}" srcOrd="2" destOrd="0" parTransId="{026319D5-BE1D-4E26-82E1-9E0A395CF4F4}" sibTransId="{897B0A55-6954-4932-825A-89EAA61AAB94}"/>
    <dgm:cxn modelId="{C46BBCDA-83F5-465C-A489-E92BC85F38F1}" srcId="{DB30505D-3492-491D-81DF-829CDC6F8269}" destId="{9197DF46-42FE-46E4-940B-F023B0C086A9}" srcOrd="3" destOrd="0" parTransId="{7B372735-880E-4A8C-8875-0E05DC057014}" sibTransId="{EEDDC59B-9DCE-4147-A2B7-70B539AF5354}"/>
    <dgm:cxn modelId="{243866AE-104B-41F6-8ED0-671BB897E5A5}" type="presOf" srcId="{9197DF46-42FE-46E4-940B-F023B0C086A9}" destId="{13CC0994-16BC-499C-B98A-73F21DD39F5C}" srcOrd="0" destOrd="0" presId="urn:microsoft.com/office/officeart/2005/8/layout/pyramid2"/>
    <dgm:cxn modelId="{623C51A8-EC26-4D83-B8CB-FA038A533437}" type="presParOf" srcId="{47F1FD57-38DC-4027-9E0F-988B0EC2B6ED}" destId="{E55A44F5-326E-4918-B1DD-81C982E0D7C0}" srcOrd="0" destOrd="0" presId="urn:microsoft.com/office/officeart/2005/8/layout/pyramid2"/>
    <dgm:cxn modelId="{53B0325A-7546-42E6-9A45-9B41A5FE85F9}" type="presParOf" srcId="{47F1FD57-38DC-4027-9E0F-988B0EC2B6ED}" destId="{767D3E94-C95B-4C8B-8DFC-7161F58BBC21}" srcOrd="1" destOrd="0" presId="urn:microsoft.com/office/officeart/2005/8/layout/pyramid2"/>
    <dgm:cxn modelId="{26ACBB50-C3EA-455D-8289-3E40DE24AE6B}" type="presParOf" srcId="{767D3E94-C95B-4C8B-8DFC-7161F58BBC21}" destId="{BE6501CC-B120-42B3-A9AA-BDBB1988174C}" srcOrd="0" destOrd="0" presId="urn:microsoft.com/office/officeart/2005/8/layout/pyramid2"/>
    <dgm:cxn modelId="{2DBCB700-4064-45AE-9E98-8F3BA454BFE7}" type="presParOf" srcId="{767D3E94-C95B-4C8B-8DFC-7161F58BBC21}" destId="{1E3517FA-8D85-4B7E-A4F8-802CEB5C969E}" srcOrd="1" destOrd="0" presId="urn:microsoft.com/office/officeart/2005/8/layout/pyramid2"/>
    <dgm:cxn modelId="{83A94E52-BB77-42D0-B5B2-90C62B5D8263}" type="presParOf" srcId="{767D3E94-C95B-4C8B-8DFC-7161F58BBC21}" destId="{C6890B1D-B475-4332-BDBB-C54E0B808418}" srcOrd="2" destOrd="0" presId="urn:microsoft.com/office/officeart/2005/8/layout/pyramid2"/>
    <dgm:cxn modelId="{F5803A28-8781-43BB-B087-09F71C0BBF7E}" type="presParOf" srcId="{767D3E94-C95B-4C8B-8DFC-7161F58BBC21}" destId="{C6B982AA-1162-4EB4-9662-1FB718F09CB0}" srcOrd="3" destOrd="0" presId="urn:microsoft.com/office/officeart/2005/8/layout/pyramid2"/>
    <dgm:cxn modelId="{73F49F79-0E7E-4BCA-8625-22EF0C0BDC51}" type="presParOf" srcId="{767D3E94-C95B-4C8B-8DFC-7161F58BBC21}" destId="{89DC5AAB-BD4A-4218-BF0B-E359DA941A73}" srcOrd="4" destOrd="0" presId="urn:microsoft.com/office/officeart/2005/8/layout/pyramid2"/>
    <dgm:cxn modelId="{A485C9DA-77D7-4F51-BEB2-A5A2B6AADC70}" type="presParOf" srcId="{767D3E94-C95B-4C8B-8DFC-7161F58BBC21}" destId="{BAED4492-4E52-4921-8E3D-E0DF12C542F4}" srcOrd="5" destOrd="0" presId="urn:microsoft.com/office/officeart/2005/8/layout/pyramid2"/>
    <dgm:cxn modelId="{97FB738E-CFF4-4B59-BAB8-F2996D020816}" type="presParOf" srcId="{767D3E94-C95B-4C8B-8DFC-7161F58BBC21}" destId="{13CC0994-16BC-499C-B98A-73F21DD39F5C}" srcOrd="6" destOrd="0" presId="urn:microsoft.com/office/officeart/2005/8/layout/pyramid2"/>
    <dgm:cxn modelId="{0B7E52FA-D298-4189-83C4-F2E053E318E8}" type="presParOf" srcId="{767D3E94-C95B-4C8B-8DFC-7161F58BBC21}" destId="{2CE14FDF-6349-436B-9F57-12470A961C41}"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A44F5-326E-4918-B1DD-81C982E0D7C0}">
      <dsp:nvSpPr>
        <dsp:cNvPr id="0" name=""/>
        <dsp:cNvSpPr/>
      </dsp:nvSpPr>
      <dsp:spPr>
        <a:xfrm>
          <a:off x="230683" y="0"/>
          <a:ext cx="6333847" cy="4696296"/>
        </a:xfrm>
        <a:prstGeom prst="triangle">
          <a:avLst/>
        </a:prstGeom>
        <a:solidFill>
          <a:srgbClr val="FFC000"/>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sp>
    <dsp:sp modelId="{BE6501CC-B120-42B3-A9AA-BDBB1988174C}">
      <dsp:nvSpPr>
        <dsp:cNvPr id="0" name=""/>
        <dsp:cNvSpPr/>
      </dsp:nvSpPr>
      <dsp:spPr>
        <a:xfrm>
          <a:off x="4415136" y="470088"/>
          <a:ext cx="1283157" cy="8346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smtClean="0"/>
            <a:t>Riskanalys</a:t>
          </a:r>
          <a:endParaRPr lang="sv-SE" sz="1800" b="1" kern="1200" dirty="0"/>
        </a:p>
      </dsp:txBody>
      <dsp:txXfrm>
        <a:off x="4455882" y="510834"/>
        <a:ext cx="1201665" cy="753201"/>
      </dsp:txXfrm>
    </dsp:sp>
    <dsp:sp modelId="{C6890B1D-B475-4332-BDBB-C54E0B808418}">
      <dsp:nvSpPr>
        <dsp:cNvPr id="0" name=""/>
        <dsp:cNvSpPr/>
      </dsp:nvSpPr>
      <dsp:spPr>
        <a:xfrm>
          <a:off x="3384932" y="1409118"/>
          <a:ext cx="3343565" cy="8346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b="1" kern="1200" dirty="0" smtClean="0"/>
            <a:t>Rapportera upptäckta patientsäkerhetsrisker i Synergi</a:t>
          </a:r>
          <a:endParaRPr lang="sv-SE" sz="1700" b="1" kern="1200" dirty="0"/>
        </a:p>
      </dsp:txBody>
      <dsp:txXfrm>
        <a:off x="3425678" y="1449864"/>
        <a:ext cx="3262073" cy="753201"/>
      </dsp:txXfrm>
    </dsp:sp>
    <dsp:sp modelId="{89DC5AAB-BD4A-4218-BF0B-E359DA941A73}">
      <dsp:nvSpPr>
        <dsp:cNvPr id="0" name=""/>
        <dsp:cNvSpPr/>
      </dsp:nvSpPr>
      <dsp:spPr>
        <a:xfrm>
          <a:off x="3056641" y="2348147"/>
          <a:ext cx="4000147" cy="8346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b="1" kern="1200" dirty="0" smtClean="0"/>
            <a:t>Daglig riskinventering Gröna korset</a:t>
          </a:r>
          <a:endParaRPr lang="sv-SE" sz="1700" b="1" kern="1200" dirty="0"/>
        </a:p>
      </dsp:txBody>
      <dsp:txXfrm>
        <a:off x="3097387" y="2388893"/>
        <a:ext cx="3918655" cy="753201"/>
      </dsp:txXfrm>
    </dsp:sp>
    <dsp:sp modelId="{13CC0994-16BC-499C-B98A-73F21DD39F5C}">
      <dsp:nvSpPr>
        <dsp:cNvPr id="0" name=""/>
        <dsp:cNvSpPr/>
      </dsp:nvSpPr>
      <dsp:spPr>
        <a:xfrm>
          <a:off x="2878171" y="3287177"/>
          <a:ext cx="4357087" cy="8346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b="1" kern="1200" dirty="0" smtClean="0"/>
            <a:t>Riskbedömning (fall, trycksår, nutrition etc.)</a:t>
          </a:r>
        </a:p>
        <a:p>
          <a:pPr lvl="0" algn="ctr" defTabSz="755650">
            <a:lnSpc>
              <a:spcPct val="90000"/>
            </a:lnSpc>
            <a:spcBef>
              <a:spcPct val="0"/>
            </a:spcBef>
            <a:spcAft>
              <a:spcPct val="35000"/>
            </a:spcAft>
          </a:pPr>
          <a:r>
            <a:rPr lang="sv-SE" sz="1700" b="1" kern="1200" dirty="0" smtClean="0"/>
            <a:t> av patienter</a:t>
          </a:r>
          <a:endParaRPr lang="sv-SE" sz="1700" b="1" kern="1200" dirty="0"/>
        </a:p>
      </dsp:txBody>
      <dsp:txXfrm>
        <a:off x="2918917" y="3327923"/>
        <a:ext cx="4275595" cy="7532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0.20708</cdr:x>
      <cdr:y>0.02249</cdr:y>
    </cdr:from>
    <cdr:to>
      <cdr:x>0.43811</cdr:x>
      <cdr:y>0.16738</cdr:y>
    </cdr:to>
    <cdr:sp macro="" textlink="">
      <cdr:nvSpPr>
        <cdr:cNvPr id="2" name="textruta 1"/>
        <cdr:cNvSpPr txBox="1"/>
      </cdr:nvSpPr>
      <cdr:spPr>
        <a:xfrm xmlns:a="http://schemas.openxmlformats.org/drawingml/2006/main">
          <a:off x="1903156" y="125324"/>
          <a:ext cx="2160843" cy="827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2000" b="1" dirty="0" smtClean="0">
              <a:latin typeface="Arial" panose="020B0604020202020204" pitchFamily="34" charset="0"/>
              <a:cs typeface="Arial" panose="020B0604020202020204" pitchFamily="34" charset="0"/>
            </a:rPr>
            <a:t>FARLIG</a:t>
          </a:r>
          <a:r>
            <a:rPr lang="sv-SE" sz="1800" b="1" dirty="0" smtClean="0">
              <a:latin typeface="Arial" panose="020B0604020202020204" pitchFamily="34" charset="0"/>
              <a:cs typeface="Arial" panose="020B0604020202020204" pitchFamily="34" charset="0"/>
            </a:rPr>
            <a:t> </a:t>
          </a:r>
        </a:p>
        <a:p xmlns:a="http://schemas.openxmlformats.org/drawingml/2006/main">
          <a:r>
            <a:rPr lang="sv-SE" sz="1800" b="1" dirty="0" smtClean="0">
              <a:latin typeface="Arial" panose="020B0604020202020204" pitchFamily="34" charset="0"/>
              <a:cs typeface="Arial" panose="020B0604020202020204" pitchFamily="34" charset="0"/>
            </a:rPr>
            <a:t>&gt; 1/1000</a:t>
          </a:r>
          <a:endParaRPr lang="sv-SE" sz="18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0.48689</cdr:x>
      <cdr:y>0.20415</cdr:y>
    </cdr:from>
    <cdr:to>
      <cdr:x>0.64182</cdr:x>
      <cdr:y>0.27343</cdr:y>
    </cdr:to>
    <cdr:sp macro="" textlink="">
      <cdr:nvSpPr>
        <cdr:cNvPr id="3" name="textruta 2"/>
        <cdr:cNvSpPr txBox="1"/>
      </cdr:nvSpPr>
      <cdr:spPr>
        <a:xfrm xmlns:a="http://schemas.openxmlformats.org/drawingml/2006/main">
          <a:off x="4788099" y="1440409"/>
          <a:ext cx="1584176"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a:p>
      </cdr:txBody>
    </cdr:sp>
  </cdr:relSizeAnchor>
  <cdr:relSizeAnchor xmlns:cdr="http://schemas.openxmlformats.org/drawingml/2006/chartDrawing">
    <cdr:from>
      <cdr:x>0.48689</cdr:x>
      <cdr:y>0.02709</cdr:y>
    </cdr:from>
    <cdr:to>
      <cdr:x>0.67124</cdr:x>
      <cdr:y>0.17</cdr:y>
    </cdr:to>
    <cdr:sp macro="" textlink="">
      <cdr:nvSpPr>
        <cdr:cNvPr id="4" name="textruta 3"/>
        <cdr:cNvSpPr txBox="1"/>
      </cdr:nvSpPr>
      <cdr:spPr>
        <a:xfrm xmlns:a="http://schemas.openxmlformats.org/drawingml/2006/main">
          <a:off x="4455214" y="160540"/>
          <a:ext cx="1686824" cy="846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smtClean="0">
              <a:latin typeface="Arial" panose="020B0604020202020204" pitchFamily="34" charset="0"/>
              <a:cs typeface="Arial" panose="020B0604020202020204" pitchFamily="34" charset="0"/>
            </a:rPr>
            <a:t>MODERAT</a:t>
          </a:r>
          <a:endParaRPr lang="sv-SE"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0.6933</cdr:x>
      <cdr:y>0.02609</cdr:y>
    </cdr:from>
    <cdr:to>
      <cdr:x>0.9287</cdr:x>
      <cdr:y>0.29362</cdr:y>
    </cdr:to>
    <cdr:sp macro="" textlink="">
      <cdr:nvSpPr>
        <cdr:cNvPr id="5" name="textruta 4"/>
        <cdr:cNvSpPr txBox="1"/>
      </cdr:nvSpPr>
      <cdr:spPr>
        <a:xfrm xmlns:a="http://schemas.openxmlformats.org/drawingml/2006/main">
          <a:off x="6876331" y="159197"/>
          <a:ext cx="2376264" cy="1929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b="1" dirty="0" smtClean="0">
              <a:latin typeface="Arial" panose="020B0604020202020204" pitchFamily="34" charset="0"/>
              <a:cs typeface="Arial" panose="020B0604020202020204" pitchFamily="34" charset="0"/>
            </a:rPr>
            <a:t>ULTRA SÄKER</a:t>
          </a:r>
        </a:p>
        <a:p xmlns:a="http://schemas.openxmlformats.org/drawingml/2006/main">
          <a:r>
            <a:rPr lang="sv-SE" sz="1800" b="1" dirty="0" smtClean="0">
              <a:latin typeface="Arial" panose="020B0604020202020204" pitchFamily="34" charset="0"/>
              <a:cs typeface="Arial" panose="020B0604020202020204" pitchFamily="34" charset="0"/>
            </a:rPr>
            <a:t>&lt; 1/</a:t>
          </a:r>
          <a:r>
            <a:rPr lang="sv-SE" sz="1800" b="1" dirty="0" smtClean="0">
              <a:latin typeface="Arial" panose="020B0604020202020204" pitchFamily="34" charset="0"/>
            </a:rPr>
            <a:t>100000</a:t>
          </a:r>
          <a:endParaRPr lang="sv-SE" sz="1800" b="1" dirty="0">
            <a:latin typeface="Arial" panose="020B0604020202020204" pitchFamily="34" charset="0"/>
          </a:endParaRPr>
        </a:p>
      </cdr:txBody>
    </cdr:sp>
  </cdr:relSizeAnchor>
  <cdr:relSizeAnchor xmlns:cdr="http://schemas.openxmlformats.org/drawingml/2006/chartDrawing">
    <cdr:from>
      <cdr:x>0.78576</cdr:x>
      <cdr:y>0.27293</cdr:y>
    </cdr:from>
    <cdr:to>
      <cdr:x>0.87604</cdr:x>
      <cdr:y>0.40019</cdr:y>
    </cdr:to>
    <cdr:sp macro="" textlink="">
      <cdr:nvSpPr>
        <cdr:cNvPr id="6" name="textruta 5"/>
        <cdr:cNvSpPr txBox="1"/>
      </cdr:nvSpPr>
      <cdr:spPr>
        <a:xfrm xmlns:a="http://schemas.openxmlformats.org/drawingml/2006/main">
          <a:off x="7812435" y="194446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a:p>
      </cdr:txBody>
    </cdr:sp>
  </cdr:relSizeAnchor>
  <cdr:relSizeAnchor xmlns:cdr="http://schemas.openxmlformats.org/drawingml/2006/chartDrawing">
    <cdr:from>
      <cdr:x>0.27241</cdr:x>
      <cdr:y>0.89611</cdr:y>
    </cdr:from>
    <cdr:to>
      <cdr:x>0.75371</cdr:x>
      <cdr:y>0.94023</cdr:y>
    </cdr:to>
    <cdr:sp macro="" textlink="">
      <cdr:nvSpPr>
        <cdr:cNvPr id="7" name="textruta 6"/>
        <cdr:cNvSpPr txBox="1"/>
      </cdr:nvSpPr>
      <cdr:spPr>
        <a:xfrm xmlns:a="http://schemas.openxmlformats.org/drawingml/2006/main">
          <a:off x="2490873" y="5310920"/>
          <a:ext cx="4401007" cy="2614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dirty="0" smtClean="0">
              <a:latin typeface="Arial" panose="020B0604020202020204" pitchFamily="34" charset="0"/>
              <a:cs typeface="Arial" panose="020B0604020202020204" pitchFamily="34" charset="0"/>
            </a:rPr>
            <a:t>ANTAL HÄNDELSER PER DÖDSFALL</a:t>
          </a:r>
          <a:endParaRPr lang="sv-SE" sz="11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0.26748</cdr:x>
      <cdr:y>0.86024</cdr:y>
    </cdr:from>
    <cdr:to>
      <cdr:x>0.35725</cdr:x>
      <cdr:y>1</cdr:y>
    </cdr:to>
    <cdr:sp macro="" textlink="">
      <cdr:nvSpPr>
        <cdr:cNvPr id="8" name="textruta 7"/>
        <cdr:cNvSpPr txBox="1"/>
      </cdr:nvSpPr>
      <cdr:spPr>
        <a:xfrm xmlns:a="http://schemas.openxmlformats.org/drawingml/2006/main">
          <a:off x="2555851" y="633695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a:p>
      </cdr:txBody>
    </cdr:sp>
  </cdr:relSizeAnchor>
  <cdr:relSizeAnchor xmlns:cdr="http://schemas.openxmlformats.org/drawingml/2006/chartDrawing">
    <cdr:from>
      <cdr:x>0.00824</cdr:x>
      <cdr:y>0.36978</cdr:y>
    </cdr:from>
    <cdr:to>
      <cdr:x>0.04792</cdr:x>
      <cdr:y>0.94855</cdr:y>
    </cdr:to>
    <cdr:sp macro="" textlink="">
      <cdr:nvSpPr>
        <cdr:cNvPr id="9" name="textruta 8"/>
        <cdr:cNvSpPr txBox="1"/>
      </cdr:nvSpPr>
      <cdr:spPr>
        <a:xfrm xmlns:a="http://schemas.openxmlformats.org/drawingml/2006/main" flipH="1">
          <a:off x="76880" y="2235460"/>
          <a:ext cx="370212" cy="3498980"/>
        </a:xfrm>
        <a:prstGeom xmlns:a="http://schemas.openxmlformats.org/drawingml/2006/main" prst="rect">
          <a:avLst/>
        </a:prstGeom>
      </cdr:spPr>
      <cdr:txBody>
        <a:bodyPr xmlns:a="http://schemas.openxmlformats.org/drawingml/2006/main" vertOverflow="clip" vert="vert" wrap="none" rtlCol="0"/>
        <a:lstStyle xmlns:a="http://schemas.openxmlformats.org/drawingml/2006/main"/>
        <a:p xmlns:a="http://schemas.openxmlformats.org/drawingml/2006/main">
          <a:r>
            <a:rPr lang="sv-SE" sz="1600" dirty="0" smtClean="0">
              <a:latin typeface="Arial" panose="020B0604020202020204" pitchFamily="34" charset="0"/>
              <a:cs typeface="Arial" panose="020B0604020202020204" pitchFamily="34" charset="0"/>
            </a:rPr>
            <a:t>ANTAL DÖDSFALL PER ÅR</a:t>
          </a:r>
          <a:endParaRPr lang="sv-SE"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0.24585</cdr:x>
      <cdr:y>0.66791</cdr:y>
    </cdr:from>
    <cdr:to>
      <cdr:x>0.48993</cdr:x>
      <cdr:y>0.7781</cdr:y>
    </cdr:to>
    <cdr:sp macro="" textlink="">
      <cdr:nvSpPr>
        <cdr:cNvPr id="10" name="textruta 9"/>
        <cdr:cNvSpPr txBox="1"/>
      </cdr:nvSpPr>
      <cdr:spPr>
        <a:xfrm xmlns:a="http://schemas.openxmlformats.org/drawingml/2006/main">
          <a:off x="2228511" y="4025661"/>
          <a:ext cx="2300358" cy="6649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dirty="0" smtClean="0">
              <a:latin typeface="Arial" panose="020B0604020202020204" pitchFamily="34" charset="0"/>
              <a:cs typeface="Arial" panose="020B0604020202020204" pitchFamily="34" charset="0"/>
            </a:rPr>
            <a:t>Bungee </a:t>
          </a:r>
          <a:r>
            <a:rPr lang="sv-SE" sz="1800" dirty="0" err="1" smtClean="0">
              <a:latin typeface="Arial" panose="020B0604020202020204" pitchFamily="34" charset="0"/>
              <a:cs typeface="Arial" panose="020B0604020202020204" pitchFamily="34" charset="0"/>
            </a:rPr>
            <a:t>jumping</a:t>
          </a:r>
          <a:endParaRPr lang="sv-SE" sz="1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0.48181</cdr:x>
      <cdr:y>0.46667</cdr:y>
    </cdr:from>
    <cdr:to>
      <cdr:x>0.63099</cdr:x>
      <cdr:y>0.57582</cdr:y>
    </cdr:to>
    <cdr:sp macro="" textlink="">
      <cdr:nvSpPr>
        <cdr:cNvPr id="11" name="textruta 10"/>
        <cdr:cNvSpPr txBox="1"/>
      </cdr:nvSpPr>
      <cdr:spPr>
        <a:xfrm xmlns:a="http://schemas.openxmlformats.org/drawingml/2006/main">
          <a:off x="4752528" y="3336169"/>
          <a:ext cx="1512168"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dirty="0" smtClean="0">
              <a:latin typeface="Arial" panose="020B0604020202020204" pitchFamily="34" charset="0"/>
              <a:cs typeface="Arial" panose="020B0604020202020204" pitchFamily="34" charset="0"/>
            </a:rPr>
            <a:t>Charter flyg</a:t>
          </a:r>
          <a:endParaRPr lang="sv-SE" sz="1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0.47631</cdr:x>
      <cdr:y>0.57153</cdr:y>
    </cdr:from>
    <cdr:to>
      <cdr:x>0.66925</cdr:x>
      <cdr:y>0.71949</cdr:y>
    </cdr:to>
    <cdr:sp macro="" textlink="">
      <cdr:nvSpPr>
        <cdr:cNvPr id="12" name="textruta 11"/>
        <cdr:cNvSpPr txBox="1"/>
      </cdr:nvSpPr>
      <cdr:spPr>
        <a:xfrm xmlns:a="http://schemas.openxmlformats.org/drawingml/2006/main">
          <a:off x="4400020" y="3442412"/>
          <a:ext cx="1818188" cy="893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1600"/>
            </a:lnSpc>
          </a:pPr>
          <a:r>
            <a:rPr lang="sv-SE" sz="1800" dirty="0" smtClean="0">
              <a:latin typeface="Arial" panose="020B0604020202020204" pitchFamily="34" charset="0"/>
              <a:cs typeface="Arial" panose="020B0604020202020204" pitchFamily="34" charset="0"/>
            </a:rPr>
            <a:t>Framställning av kemikalier</a:t>
          </a:r>
          <a:endParaRPr lang="sv-SE" sz="1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0.73501</cdr:x>
      <cdr:y>0.47214</cdr:y>
    </cdr:from>
    <cdr:to>
      <cdr:x>0.88914</cdr:x>
      <cdr:y>0.54683</cdr:y>
    </cdr:to>
    <cdr:sp macro="" textlink="">
      <cdr:nvSpPr>
        <cdr:cNvPr id="13" name="textruta 12"/>
        <cdr:cNvSpPr txBox="1"/>
      </cdr:nvSpPr>
      <cdr:spPr>
        <a:xfrm xmlns:a="http://schemas.openxmlformats.org/drawingml/2006/main">
          <a:off x="6829245" y="2839529"/>
          <a:ext cx="1446019" cy="4496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dirty="0" smtClean="0">
              <a:latin typeface="Arial" panose="020B0604020202020204" pitchFamily="34" charset="0"/>
              <a:cs typeface="Arial" panose="020B0604020202020204" pitchFamily="34" charset="0"/>
            </a:rPr>
            <a:t>Reguljärflyg</a:t>
          </a:r>
          <a:endParaRPr lang="sv-SE" sz="1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0.74695</cdr:x>
      <cdr:y>0.60162</cdr:y>
    </cdr:from>
    <cdr:to>
      <cdr:x>0.89614</cdr:x>
      <cdr:y>0.68482</cdr:y>
    </cdr:to>
    <cdr:sp macro="" textlink="">
      <cdr:nvSpPr>
        <cdr:cNvPr id="14" name="textruta 13"/>
        <cdr:cNvSpPr txBox="1"/>
      </cdr:nvSpPr>
      <cdr:spPr>
        <a:xfrm xmlns:a="http://schemas.openxmlformats.org/drawingml/2006/main">
          <a:off x="7416824" y="4308277"/>
          <a:ext cx="1512168" cy="6056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dirty="0" smtClean="0">
              <a:latin typeface="Arial" panose="020B0604020202020204" pitchFamily="34" charset="0"/>
              <a:cs typeface="Arial" panose="020B0604020202020204" pitchFamily="34" charset="0"/>
            </a:rPr>
            <a:t>Tågtrafik</a:t>
          </a:r>
          <a:endParaRPr lang="sv-SE" sz="1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0.75369</cdr:x>
      <cdr:y>0.68382</cdr:y>
    </cdr:from>
    <cdr:to>
      <cdr:x>0.90988</cdr:x>
      <cdr:y>0.7494</cdr:y>
    </cdr:to>
    <cdr:sp macro="" textlink="">
      <cdr:nvSpPr>
        <cdr:cNvPr id="15" name="textruta 14"/>
        <cdr:cNvSpPr txBox="1"/>
      </cdr:nvSpPr>
      <cdr:spPr>
        <a:xfrm xmlns:a="http://schemas.openxmlformats.org/drawingml/2006/main">
          <a:off x="7488832" y="4913958"/>
          <a:ext cx="1584176" cy="4744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dirty="0" smtClean="0">
              <a:latin typeface="Arial" panose="020B0604020202020204" pitchFamily="34" charset="0"/>
              <a:cs typeface="Arial" panose="020B0604020202020204" pitchFamily="34" charset="0"/>
            </a:rPr>
            <a:t>Kärnkraft</a:t>
          </a:r>
          <a:endParaRPr lang="sv-SE" sz="18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437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7818" y="2"/>
            <a:ext cx="2918611" cy="458349"/>
          </a:xfrm>
          <a:prstGeom prst="rect">
            <a:avLst/>
          </a:prstGeom>
          <a:noFill/>
          <a:ln w="9525">
            <a:noFill/>
            <a:miter lim="800000"/>
            <a:headEnd/>
            <a:tailEnd/>
          </a:ln>
          <a:effectLst/>
        </p:spPr>
        <p:txBody>
          <a:bodyPr vert="horz" wrap="square" lIns="19313" tIns="0" rIns="19313" bIns="0" numCol="1" anchor="t" anchorCtr="0" compatLnSpc="1">
            <a:prstTxWarp prst="textNoShape">
              <a:avLst/>
            </a:prstTxWarp>
          </a:bodyPr>
          <a:lstStyle>
            <a:lvl1pPr defTabSz="753203">
              <a:defRPr sz="1000" i="1">
                <a:solidFill>
                  <a:schemeClr val="tx2"/>
                </a:solidFill>
              </a:defRPr>
            </a:lvl1pPr>
          </a:lstStyle>
          <a:p>
            <a:pPr>
              <a:defRPr/>
            </a:pPr>
            <a:endParaRPr lang="sv-SE"/>
          </a:p>
        </p:txBody>
      </p:sp>
      <p:sp>
        <p:nvSpPr>
          <p:cNvPr id="3075" name="Rectangle 3"/>
          <p:cNvSpPr>
            <a:spLocks noGrp="1" noChangeArrowheads="1"/>
          </p:cNvSpPr>
          <p:nvPr>
            <p:ph type="dt" idx="1"/>
          </p:nvPr>
        </p:nvSpPr>
        <p:spPr bwMode="auto">
          <a:xfrm>
            <a:off x="3859630" y="2"/>
            <a:ext cx="2918611" cy="458349"/>
          </a:xfrm>
          <a:prstGeom prst="rect">
            <a:avLst/>
          </a:prstGeom>
          <a:noFill/>
          <a:ln w="9525">
            <a:noFill/>
            <a:miter lim="800000"/>
            <a:headEnd/>
            <a:tailEnd/>
          </a:ln>
          <a:effectLst/>
        </p:spPr>
        <p:txBody>
          <a:bodyPr vert="horz" wrap="square" lIns="19313" tIns="0" rIns="19313" bIns="0" numCol="1" anchor="t" anchorCtr="0" compatLnSpc="1">
            <a:prstTxWarp prst="textNoShape">
              <a:avLst/>
            </a:prstTxWarp>
          </a:bodyPr>
          <a:lstStyle>
            <a:lvl1pPr algn="r" defTabSz="753203">
              <a:defRPr sz="1000" i="1">
                <a:solidFill>
                  <a:schemeClr val="tx2"/>
                </a:solidFill>
              </a:defRPr>
            </a:lvl1pPr>
          </a:lstStyle>
          <a:p>
            <a:pPr>
              <a:defRPr/>
            </a:pPr>
            <a:endParaRPr lang="sv-SE"/>
          </a:p>
        </p:txBody>
      </p:sp>
      <p:sp>
        <p:nvSpPr>
          <p:cNvPr id="3076" name="Rectangle 4"/>
          <p:cNvSpPr>
            <a:spLocks noGrp="1" noRot="1" noChangeAspect="1" noChangeArrowheads="1" noTextEdit="1"/>
          </p:cNvSpPr>
          <p:nvPr>
            <p:ph type="sldImg" idx="2"/>
          </p:nvPr>
        </p:nvSpPr>
        <p:spPr bwMode="auto">
          <a:xfrm>
            <a:off x="965200" y="771525"/>
            <a:ext cx="4865688" cy="36480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9397" y="4734144"/>
            <a:ext cx="4917260" cy="4429646"/>
          </a:xfrm>
          <a:prstGeom prst="rect">
            <a:avLst/>
          </a:prstGeom>
          <a:noFill/>
          <a:ln w="9525">
            <a:noFill/>
            <a:miter lim="800000"/>
            <a:headEnd/>
            <a:tailEnd/>
          </a:ln>
          <a:effectLst/>
        </p:spPr>
        <p:txBody>
          <a:bodyPr vert="horz" wrap="square" lIns="91737" tIns="46673" rIns="91737" bIns="46673"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3078" name="Rectangle 6"/>
          <p:cNvSpPr>
            <a:spLocks noGrp="1" noChangeArrowheads="1"/>
          </p:cNvSpPr>
          <p:nvPr>
            <p:ph type="ftr" sz="quarter" idx="4"/>
          </p:nvPr>
        </p:nvSpPr>
        <p:spPr bwMode="auto">
          <a:xfrm>
            <a:off x="17818" y="9391363"/>
            <a:ext cx="2918611" cy="535276"/>
          </a:xfrm>
          <a:prstGeom prst="rect">
            <a:avLst/>
          </a:prstGeom>
          <a:noFill/>
          <a:ln w="9525">
            <a:noFill/>
            <a:miter lim="800000"/>
            <a:headEnd/>
            <a:tailEnd/>
          </a:ln>
          <a:effectLst/>
        </p:spPr>
        <p:txBody>
          <a:bodyPr vert="horz" wrap="square" lIns="19313" tIns="0" rIns="19313" bIns="0" numCol="1" anchor="b" anchorCtr="0" compatLnSpc="1">
            <a:prstTxWarp prst="textNoShape">
              <a:avLst/>
            </a:prstTxWarp>
          </a:bodyPr>
          <a:lstStyle>
            <a:lvl1pPr defTabSz="753203">
              <a:defRPr sz="1000" i="1">
                <a:solidFill>
                  <a:schemeClr val="tx2"/>
                </a:solidFill>
              </a:defRPr>
            </a:lvl1pPr>
          </a:lstStyle>
          <a:p>
            <a:pPr>
              <a:defRPr/>
            </a:pPr>
            <a:endParaRPr lang="sv-SE"/>
          </a:p>
        </p:txBody>
      </p:sp>
      <p:sp>
        <p:nvSpPr>
          <p:cNvPr id="3079" name="Rectangle 7"/>
          <p:cNvSpPr>
            <a:spLocks noGrp="1" noChangeArrowheads="1"/>
          </p:cNvSpPr>
          <p:nvPr>
            <p:ph type="sldNum" sz="quarter" idx="5"/>
          </p:nvPr>
        </p:nvSpPr>
        <p:spPr bwMode="auto">
          <a:xfrm>
            <a:off x="3859630" y="9391363"/>
            <a:ext cx="2918611" cy="535276"/>
          </a:xfrm>
          <a:prstGeom prst="rect">
            <a:avLst/>
          </a:prstGeom>
          <a:noFill/>
          <a:ln w="9525">
            <a:noFill/>
            <a:miter lim="800000"/>
            <a:headEnd/>
            <a:tailEnd/>
          </a:ln>
          <a:effectLst/>
        </p:spPr>
        <p:txBody>
          <a:bodyPr vert="horz" wrap="square" lIns="19313" tIns="0" rIns="19313" bIns="0" numCol="1" anchor="b" anchorCtr="0" compatLnSpc="1">
            <a:prstTxWarp prst="textNoShape">
              <a:avLst/>
            </a:prstTxWarp>
          </a:bodyPr>
          <a:lstStyle>
            <a:lvl1pPr algn="r" defTabSz="753203">
              <a:defRPr sz="1000" i="1">
                <a:solidFill>
                  <a:schemeClr val="tx2"/>
                </a:solidFill>
              </a:defRPr>
            </a:lvl1pPr>
          </a:lstStyle>
          <a:p>
            <a:pPr>
              <a:defRPr/>
            </a:pPr>
            <a:fld id="{A3FFA54D-A680-4697-A51C-0FDB9D598898}" type="slidenum">
              <a:rPr lang="sv-SE"/>
              <a:pPr>
                <a:defRPr/>
              </a:pPr>
              <a:t>‹#›</a:t>
            </a:fld>
            <a:endParaRPr lang="sv-SE"/>
          </a:p>
        </p:txBody>
      </p:sp>
    </p:spTree>
    <p:extLst>
      <p:ext uri="{BB962C8B-B14F-4D97-AF65-F5344CB8AC3E}">
        <p14:creationId xmlns:p14="http://schemas.microsoft.com/office/powerpoint/2010/main" val="3773459645"/>
      </p:ext>
    </p:extLst>
  </p:cSld>
  <p:clrMap bg1="lt1" tx1="dk1" bg2="lt2" tx2="dk2" accent1="accent1" accent2="accent2" accent3="accent3" accent4="accent4" accent5="accent5" accent6="accent6" hlink="hlink" folHlink="folHlink"/>
  <p:notesStyle>
    <a:lvl1pPr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2438"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3288"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55725"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06575"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Grundläggande utbildning</a:t>
            </a:r>
            <a:r>
              <a:rPr lang="sv-SE" baseline="0" dirty="0" smtClean="0"/>
              <a:t> i patientsäkerhet för all personal inom Region Norrbotten. Ca 20-30 minuter</a:t>
            </a:r>
          </a:p>
          <a:p>
            <a:r>
              <a:rPr lang="sv-SE" baseline="0" dirty="0" smtClean="0"/>
              <a:t>Att vården är farlig. Vägmärket står för annan fara. Dra </a:t>
            </a:r>
            <a:r>
              <a:rPr lang="sv-SE" baseline="0" dirty="0" err="1" smtClean="0"/>
              <a:t>pararell</a:t>
            </a:r>
            <a:r>
              <a:rPr lang="sv-SE" baseline="0" dirty="0" smtClean="0"/>
              <a:t> med trafiken och det arbete som gjorts sen högertrafik inrättades. 1967 dog 1 300 i trafiken med 2 000 000 bilar och idag med 5 000 000 bilar i trafik och under 300 döda.</a:t>
            </a:r>
            <a:br>
              <a:rPr lang="sv-SE" baseline="0" dirty="0" smtClean="0"/>
            </a:br>
            <a:endParaRPr lang="sv-SE" baseline="0" dirty="0" smtClean="0"/>
          </a:p>
          <a:p>
            <a:r>
              <a:rPr lang="sv-SE" baseline="0" dirty="0" smtClean="0"/>
              <a:t>Ställ en fråga vad har staten gjort för att minska olyckor i trafiken? </a:t>
            </a:r>
            <a:br>
              <a:rPr lang="sv-SE" baseline="0" dirty="0" smtClean="0"/>
            </a:br>
            <a:r>
              <a:rPr lang="sv-SE" baseline="0" dirty="0" smtClean="0"/>
              <a:t>Alla bör vara på vår vakt är budskapet som man bör ta med sig från denna utbildning  gällande patientsäkerhet, samt att vi måste rapportera </a:t>
            </a:r>
            <a:br>
              <a:rPr lang="sv-SE" baseline="0" dirty="0" smtClean="0"/>
            </a:br>
            <a:r>
              <a:rPr lang="sv-SE" baseline="0" dirty="0" smtClean="0"/>
              <a:t>när avvikelser sker i vården. Allt detta för att minska vårdrelaterade skador!</a:t>
            </a:r>
          </a:p>
          <a:p>
            <a:r>
              <a:rPr lang="sv-SE" baseline="0" dirty="0" smtClean="0"/>
              <a:t>Kulturen.. Vad har vi för kultur i vården. Är det viktigt att följa de lagar och regler sin finns?</a:t>
            </a:r>
          </a:p>
          <a:p>
            <a:r>
              <a:rPr lang="sv-SE" baseline="0" dirty="0" smtClean="0"/>
              <a:t>Länk ”skylten” till Dagens Medicin som visar hur många vårdskador vi har i Sverige.</a:t>
            </a:r>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a:t>
            </a:fld>
            <a:endParaRPr lang="sv-SE"/>
          </a:p>
        </p:txBody>
      </p:sp>
    </p:spTree>
    <p:extLst>
      <p:ext uri="{BB962C8B-B14F-4D97-AF65-F5344CB8AC3E}">
        <p14:creationId xmlns:p14="http://schemas.microsoft.com/office/powerpoint/2010/main" val="1944438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Patientdelaktighet är viktigt!</a:t>
            </a:r>
          </a:p>
          <a:p>
            <a:endParaRPr lang="sv-SE" dirty="0" smtClean="0"/>
          </a:p>
          <a:p>
            <a:pPr marL="228600" indent="-228600">
              <a:buFont typeface="+mj-lt"/>
              <a:buAutoNum type="arabicPeriod"/>
            </a:pPr>
            <a:r>
              <a:rPr lang="sv-SE" dirty="0" smtClean="0"/>
              <a:t>Alla klagomål</a:t>
            </a:r>
            <a:r>
              <a:rPr lang="sv-SE" baseline="0" dirty="0" smtClean="0"/>
              <a:t> som kommer in från patienter ska läggas in i verksamhetstödet Synergi som en avvikelse, men även journalföras VAS.  Skriv inkommen synpunkt Se Synergi nr: </a:t>
            </a:r>
            <a:r>
              <a:rPr lang="sv-SE" baseline="0" dirty="0" err="1" smtClean="0"/>
              <a:t>xxxxx</a:t>
            </a:r>
            <a:endParaRPr lang="sv-SE" baseline="0" dirty="0" smtClean="0"/>
          </a:p>
          <a:p>
            <a:pPr marL="228600" indent="-228600">
              <a:buFont typeface="+mj-lt"/>
              <a:buAutoNum type="arabicPeriod"/>
            </a:pPr>
            <a:r>
              <a:rPr lang="sv-SE" baseline="0" dirty="0" smtClean="0"/>
              <a:t>I första hand ska vi lokalt ta hand om klagomål och synpunkter från patienter och närstående. Glöm inte att beklaga/be om ursäkt, samt berätta att det ska läggas in som en avvikelse.</a:t>
            </a:r>
          </a:p>
          <a:p>
            <a:pPr marL="228600" indent="-228600">
              <a:buFont typeface="+mj-lt"/>
              <a:buAutoNum type="arabicPeriod"/>
            </a:pPr>
            <a:r>
              <a:rPr lang="sv-SE" baseline="0" dirty="0" smtClean="0"/>
              <a:t>Vi informerar om möjligheten att vända sig till </a:t>
            </a:r>
            <a:r>
              <a:rPr lang="sv-SE" baseline="0" dirty="0" err="1" smtClean="0"/>
              <a:t>PaN</a:t>
            </a:r>
            <a:r>
              <a:rPr lang="sv-SE" baseline="0" dirty="0" smtClean="0"/>
              <a:t> och IVO om patienten vill gå vidare med sitt klagomål</a:t>
            </a:r>
          </a:p>
          <a:p>
            <a:pPr marL="228600" indent="-228600">
              <a:buFont typeface="+mj-lt"/>
              <a:buAutoNum type="arabicPeriod"/>
            </a:pPr>
            <a:r>
              <a:rPr lang="sv-SE" baseline="0" dirty="0" smtClean="0"/>
              <a:t>Berätta även om LÖF,  landstinget ömsesidiga försäkringsbolag och glöm inte att dokumentera i journalen.</a:t>
            </a:r>
            <a:endParaRPr lang="sv-SE" dirty="0" smtClean="0"/>
          </a:p>
          <a:p>
            <a:endParaRPr lang="sv-SE" dirty="0" smtClean="0"/>
          </a:p>
          <a:p>
            <a:r>
              <a:rPr lang="sv-SE" dirty="0" smtClean="0"/>
              <a:t>Vilka vägar finns att klaga/ lämna synpunkter för våra patienter/kunder?</a:t>
            </a:r>
          </a:p>
          <a:p>
            <a:endParaRPr lang="sv-SE" dirty="0" smtClean="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14</a:t>
            </a:fld>
            <a:endParaRPr lang="sv-SE"/>
          </a:p>
        </p:txBody>
      </p:sp>
    </p:spTree>
    <p:extLst>
      <p:ext uri="{BB962C8B-B14F-4D97-AF65-F5344CB8AC3E}">
        <p14:creationId xmlns:p14="http://schemas.microsoft.com/office/powerpoint/2010/main" val="2507177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742950" rtl="0" eaLnBrk="0" fontAlgn="base" latinLnBrk="0" hangingPunct="0">
              <a:lnSpc>
                <a:spcPct val="100000"/>
              </a:lnSpc>
              <a:spcBef>
                <a:spcPct val="30000"/>
              </a:spcBef>
              <a:spcAft>
                <a:spcPct val="0"/>
              </a:spcAft>
              <a:buClrTx/>
              <a:buSzTx/>
              <a:buFontTx/>
              <a:buNone/>
              <a:tabLst/>
              <a:defRPr/>
            </a:pPr>
            <a:r>
              <a:rPr lang="sv-SE" dirty="0" smtClean="0"/>
              <a:t>Hur gör man en rapport och vad är viktigt att tänka på? </a:t>
            </a:r>
          </a:p>
          <a:p>
            <a:pPr marL="0" marR="0" indent="0" algn="l" defTabSz="742950" rtl="0" eaLnBrk="0" fontAlgn="base" latinLnBrk="0" hangingPunct="0">
              <a:lnSpc>
                <a:spcPct val="100000"/>
              </a:lnSpc>
              <a:spcBef>
                <a:spcPct val="30000"/>
              </a:spcBef>
              <a:spcAft>
                <a:spcPct val="0"/>
              </a:spcAft>
              <a:buClrTx/>
              <a:buSzTx/>
              <a:buFontTx/>
              <a:buNone/>
              <a:tabLst/>
              <a:defRPr/>
            </a:pPr>
            <a:endParaRPr lang="sv-SE" dirty="0" smtClean="0"/>
          </a:p>
          <a:p>
            <a:pPr marL="228600" marR="0" indent="-228600" algn="l" defTabSz="742950" rtl="0" eaLnBrk="0" fontAlgn="base" latinLnBrk="0" hangingPunct="0">
              <a:lnSpc>
                <a:spcPct val="100000"/>
              </a:lnSpc>
              <a:spcBef>
                <a:spcPct val="30000"/>
              </a:spcBef>
              <a:spcAft>
                <a:spcPct val="0"/>
              </a:spcAft>
              <a:buClrTx/>
              <a:buSzTx/>
              <a:buFontTx/>
              <a:buAutoNum type="arabicPeriod"/>
              <a:tabLst/>
              <a:defRPr/>
            </a:pPr>
            <a:r>
              <a:rPr lang="sv-SE" dirty="0" smtClean="0"/>
              <a:t>Alla måste hitta till verktyget under verktyg på insidan!</a:t>
            </a:r>
          </a:p>
          <a:p>
            <a:pPr marL="228600" marR="0" indent="-228600" algn="l" defTabSz="742950" rtl="0" eaLnBrk="0" fontAlgn="base" latinLnBrk="0" hangingPunct="0">
              <a:lnSpc>
                <a:spcPct val="100000"/>
              </a:lnSpc>
              <a:spcBef>
                <a:spcPct val="30000"/>
              </a:spcBef>
              <a:spcAft>
                <a:spcPct val="0"/>
              </a:spcAft>
              <a:buClrTx/>
              <a:buSzTx/>
              <a:buFontTx/>
              <a:buAutoNum type="arabicPeriod"/>
              <a:tabLst/>
              <a:defRPr/>
            </a:pPr>
            <a:r>
              <a:rPr lang="sv-SE" dirty="0" smtClean="0"/>
              <a:t>Fyll</a:t>
            </a:r>
            <a:r>
              <a:rPr lang="sv-SE" baseline="0" dirty="0" smtClean="0"/>
              <a:t> i rapporten så komplett som möjligt.  Beskriv situationen i stort. Konsekvens för patienten, bemanning, stress, introduktion m.m.</a:t>
            </a:r>
          </a:p>
          <a:p>
            <a:pPr marL="228600" marR="0" indent="-228600" algn="l" defTabSz="742950" rtl="0" eaLnBrk="0" fontAlgn="base" latinLnBrk="0" hangingPunct="0">
              <a:lnSpc>
                <a:spcPct val="100000"/>
              </a:lnSpc>
              <a:spcBef>
                <a:spcPct val="30000"/>
              </a:spcBef>
              <a:spcAft>
                <a:spcPct val="0"/>
              </a:spcAft>
              <a:buClrTx/>
              <a:buSzTx/>
              <a:buFontTx/>
              <a:buAutoNum type="arabicPeriod"/>
              <a:tabLst/>
              <a:defRPr/>
            </a:pPr>
            <a:r>
              <a:rPr lang="sv-SE" dirty="0" smtClean="0"/>
              <a:t>Nam</a:t>
            </a:r>
            <a:r>
              <a:rPr lang="sv-SE" baseline="0" dirty="0" smtClean="0"/>
              <a:t>n och personnummer ska fyllas i under sekretessfältet. Ingen obehörig kan se dessa fakta.</a:t>
            </a:r>
          </a:p>
          <a:p>
            <a:pPr marL="228600" marR="0" indent="-228600" algn="l" defTabSz="742950" rtl="0" eaLnBrk="0" fontAlgn="base" latinLnBrk="0" hangingPunct="0">
              <a:lnSpc>
                <a:spcPct val="100000"/>
              </a:lnSpc>
              <a:spcBef>
                <a:spcPct val="30000"/>
              </a:spcBef>
              <a:spcAft>
                <a:spcPct val="0"/>
              </a:spcAft>
              <a:buClrTx/>
              <a:buSzTx/>
              <a:buFontTx/>
              <a:buAutoNum type="arabicPeriod"/>
              <a:tabLst/>
              <a:defRPr/>
            </a:pPr>
            <a:r>
              <a:rPr lang="sv-SE" baseline="0" dirty="0" smtClean="0"/>
              <a:t>Alla rapporter hamnar hos avvikelseansvarig på den egna enheten. Denna person ska inom 14 dagar fortsätta handläggningen med att bedöma om vårdskada samt risken att liknande händelse händer igen. Avvikelseansvariga kan ha ansvar att ta hand om hela handläggningen vid mindre allvarliga händelser.</a:t>
            </a:r>
          </a:p>
          <a:p>
            <a:pPr marL="228600" marR="0" indent="-228600" algn="l" defTabSz="742950" rtl="0" eaLnBrk="0" fontAlgn="base" latinLnBrk="0" hangingPunct="0">
              <a:lnSpc>
                <a:spcPct val="100000"/>
              </a:lnSpc>
              <a:spcBef>
                <a:spcPct val="30000"/>
              </a:spcBef>
              <a:spcAft>
                <a:spcPct val="0"/>
              </a:spcAft>
              <a:buClrTx/>
              <a:buSzTx/>
              <a:buFontTx/>
              <a:buAutoNum type="arabicPeriod"/>
              <a:tabLst/>
              <a:defRPr/>
            </a:pPr>
            <a:r>
              <a:rPr lang="sv-SE" dirty="0" smtClean="0"/>
              <a:t>Gäller rapporten annan avdelning, så skickar avvikelseansvarig iväg rapporten till annan enhet</a:t>
            </a:r>
            <a:r>
              <a:rPr lang="sv-SE" baseline="0" dirty="0" smtClean="0"/>
              <a:t> för handläggning.</a:t>
            </a:r>
          </a:p>
          <a:p>
            <a:pPr marL="228600" marR="0" indent="-228600" algn="l" defTabSz="742950" rtl="0" eaLnBrk="0" fontAlgn="base" latinLnBrk="0" hangingPunct="0">
              <a:lnSpc>
                <a:spcPct val="100000"/>
              </a:lnSpc>
              <a:spcBef>
                <a:spcPct val="30000"/>
              </a:spcBef>
              <a:spcAft>
                <a:spcPct val="0"/>
              </a:spcAft>
              <a:buClrTx/>
              <a:buSzTx/>
              <a:buFontTx/>
              <a:buAutoNum type="arabicPeriod"/>
              <a:tabLst/>
              <a:defRPr/>
            </a:pPr>
            <a:r>
              <a:rPr lang="sv-SE" baseline="0" dirty="0" smtClean="0"/>
              <a:t>Fråga efter era inskickade rapporter och varför svaren dröjer. Ärendet ska vara avslutade inom 60 dagar.</a:t>
            </a:r>
          </a:p>
          <a:p>
            <a:pPr marL="228600" marR="0" indent="-228600" algn="l" defTabSz="742950" rtl="0" eaLnBrk="0" fontAlgn="base" latinLnBrk="0" hangingPunct="0">
              <a:lnSpc>
                <a:spcPct val="100000"/>
              </a:lnSpc>
              <a:spcBef>
                <a:spcPct val="30000"/>
              </a:spcBef>
              <a:spcAft>
                <a:spcPct val="0"/>
              </a:spcAft>
              <a:buClrTx/>
              <a:buSzTx/>
              <a:buFontTx/>
              <a:buAutoNum type="arabicPeriod"/>
              <a:tabLst/>
              <a:defRPr/>
            </a:pPr>
            <a:r>
              <a:rPr lang="sv-SE" baseline="0" dirty="0" smtClean="0"/>
              <a:t>Vid mer allvarliga händelser, så handlägger ledningen orsaker och vad som behöver åtgärdas, samt återkoppling till medarbetarna innan ärendet avslutas. </a:t>
            </a:r>
          </a:p>
          <a:p>
            <a:pPr marL="228600" marR="0" indent="-228600" algn="l" defTabSz="742950" rtl="0" eaLnBrk="0" fontAlgn="base" latinLnBrk="0" hangingPunct="0">
              <a:lnSpc>
                <a:spcPct val="100000"/>
              </a:lnSpc>
              <a:spcBef>
                <a:spcPct val="30000"/>
              </a:spcBef>
              <a:spcAft>
                <a:spcPct val="0"/>
              </a:spcAft>
              <a:buClrTx/>
              <a:buSzTx/>
              <a:buFontTx/>
              <a:buAutoNum type="arabicPeriod"/>
              <a:tabLst/>
              <a:defRPr/>
            </a:pPr>
            <a:r>
              <a:rPr lang="sv-SE" baseline="0" dirty="0" smtClean="0"/>
              <a:t>Kom överens på er enhet vad som är ”strul” och vad som ska rapporteras</a:t>
            </a:r>
          </a:p>
          <a:p>
            <a:pPr marL="228600" marR="0" indent="-228600" algn="l" defTabSz="742950" rtl="0" eaLnBrk="0" fontAlgn="base" latinLnBrk="0" hangingPunct="0">
              <a:lnSpc>
                <a:spcPct val="100000"/>
              </a:lnSpc>
              <a:spcBef>
                <a:spcPct val="30000"/>
              </a:spcBef>
              <a:spcAft>
                <a:spcPct val="0"/>
              </a:spcAft>
              <a:buClrTx/>
              <a:buSzTx/>
              <a:buFontTx/>
              <a:buAutoNum type="arabicPeriod"/>
              <a:tabLst/>
              <a:defRPr/>
            </a:pPr>
            <a:r>
              <a:rPr lang="sv-SE" baseline="0" dirty="0" smtClean="0"/>
              <a:t>Varje år skrivs enligt lagen PSL en patientsäkerhetsberättelse som ska innehålla fakta från patientsäkerhetsarbetet på den egna enheten. Fakta hämtas från avvikelsesystemet Synergi.  </a:t>
            </a:r>
            <a:endParaRPr lang="sv-SE" dirty="0" smtClean="0"/>
          </a:p>
          <a:p>
            <a:endParaRPr lang="sv-SE" dirty="0" smtClean="0"/>
          </a:p>
          <a:p>
            <a:r>
              <a:rPr lang="sv-SE" dirty="0" smtClean="0"/>
              <a:t>Vad rapporterar man?</a:t>
            </a:r>
          </a:p>
          <a:p>
            <a:r>
              <a:rPr lang="sv-SE" dirty="0" smtClean="0"/>
              <a:t>Vart hamnar min rapport?</a:t>
            </a:r>
          </a:p>
          <a:p>
            <a:r>
              <a:rPr lang="sv-SE" dirty="0" smtClean="0"/>
              <a:t>Vem ser vad jag rapporterat?</a:t>
            </a:r>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15</a:t>
            </a:fld>
            <a:endParaRPr lang="sv-SE"/>
          </a:p>
        </p:txBody>
      </p:sp>
    </p:spTree>
    <p:extLst>
      <p:ext uri="{BB962C8B-B14F-4D97-AF65-F5344CB8AC3E}">
        <p14:creationId xmlns:p14="http://schemas.microsoft.com/office/powerpoint/2010/main" val="139408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Patientdelaktighet är viktigt!</a:t>
            </a:r>
          </a:p>
          <a:p>
            <a:endParaRPr lang="sv-SE" dirty="0" smtClean="0"/>
          </a:p>
          <a:p>
            <a:pPr marL="228600" indent="-228600">
              <a:buFont typeface="+mj-lt"/>
              <a:buAutoNum type="arabicPeriod"/>
            </a:pPr>
            <a:r>
              <a:rPr lang="sv-SE" dirty="0" smtClean="0"/>
              <a:t>Alla klagomål</a:t>
            </a:r>
            <a:r>
              <a:rPr lang="sv-SE" baseline="0" dirty="0" smtClean="0"/>
              <a:t> som kommer in från patienter ska läggas in i verksamhetstödet Synergi som en avvikelse, men även journalföras VAS.  Använd infokälla Synergi nr: </a:t>
            </a:r>
            <a:r>
              <a:rPr lang="sv-SE" baseline="0" dirty="0" err="1" smtClean="0"/>
              <a:t>xxxxx</a:t>
            </a:r>
            <a:endParaRPr lang="sv-SE" baseline="0" dirty="0" smtClean="0"/>
          </a:p>
          <a:p>
            <a:pPr marL="228600" indent="-228600">
              <a:buFont typeface="+mj-lt"/>
              <a:buAutoNum type="arabicPeriod"/>
            </a:pPr>
            <a:r>
              <a:rPr lang="sv-SE" baseline="0" dirty="0" smtClean="0"/>
              <a:t>I första hand ska vi lokalt ta hand om klagomål och synpunkter från patienter och närstående. Glöm inte att beklaga/be om ursäkt, samt berätta att det ska läggas in som en avvikelse.</a:t>
            </a:r>
          </a:p>
          <a:p>
            <a:pPr marL="228600" indent="-228600">
              <a:buFont typeface="+mj-lt"/>
              <a:buAutoNum type="arabicPeriod"/>
            </a:pPr>
            <a:r>
              <a:rPr lang="sv-SE" baseline="0" dirty="0" smtClean="0"/>
              <a:t>Vi informerar om möjligheten att vända sig till </a:t>
            </a:r>
            <a:r>
              <a:rPr lang="sv-SE" baseline="0" dirty="0" err="1" smtClean="0"/>
              <a:t>PaN</a:t>
            </a:r>
            <a:r>
              <a:rPr lang="sv-SE" baseline="0" dirty="0" smtClean="0"/>
              <a:t> och IVO om patienten vill gå vidare med sitt klagomål</a:t>
            </a:r>
          </a:p>
          <a:p>
            <a:pPr marL="228600" indent="-228600">
              <a:buFont typeface="+mj-lt"/>
              <a:buAutoNum type="arabicPeriod"/>
            </a:pPr>
            <a:r>
              <a:rPr lang="sv-SE" baseline="0" dirty="0" smtClean="0"/>
              <a:t>Berätta även om LÖF,  landstinget ömsesidiga försäkringsbolag och glöm inte att dokumentera i journalen.</a:t>
            </a:r>
            <a:endParaRPr lang="sv-SE" dirty="0" smtClean="0"/>
          </a:p>
          <a:p>
            <a:endParaRPr lang="sv-SE" dirty="0" smtClean="0"/>
          </a:p>
          <a:p>
            <a:r>
              <a:rPr lang="sv-SE" dirty="0" smtClean="0"/>
              <a:t>Vilka vägar finns att klaga/ lämna synpunkter för våra patienter/kunder?</a:t>
            </a:r>
          </a:p>
          <a:p>
            <a:endParaRPr lang="sv-SE" dirty="0" smtClean="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17</a:t>
            </a:fld>
            <a:endParaRPr lang="sv-SE"/>
          </a:p>
        </p:txBody>
      </p:sp>
    </p:spTree>
    <p:extLst>
      <p:ext uri="{BB962C8B-B14F-4D97-AF65-F5344CB8AC3E}">
        <p14:creationId xmlns:p14="http://schemas.microsoft.com/office/powerpoint/2010/main" val="2507177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det värsta har hänt?</a:t>
            </a:r>
          </a:p>
          <a:p>
            <a:endParaRPr lang="sv-SE" dirty="0" smtClean="0"/>
          </a:p>
          <a:p>
            <a:pPr marL="228600" marR="0" indent="-228600" algn="l" defTabSz="742950" rtl="0" eaLnBrk="0" fontAlgn="base" latinLnBrk="0" hangingPunct="0">
              <a:lnSpc>
                <a:spcPct val="100000"/>
              </a:lnSpc>
              <a:spcBef>
                <a:spcPct val="30000"/>
              </a:spcBef>
              <a:spcAft>
                <a:spcPct val="0"/>
              </a:spcAft>
              <a:buClrTx/>
              <a:buSzTx/>
              <a:buFont typeface="+mj-lt"/>
              <a:buAutoNum type="arabicPeriod"/>
              <a:tabLst/>
              <a:defRPr/>
            </a:pPr>
            <a:r>
              <a:rPr lang="sv-SE" dirty="0" smtClean="0"/>
              <a:t>Finns tydligt i den lokala rutinen vem</a:t>
            </a:r>
            <a:r>
              <a:rPr lang="sv-SE" baseline="0" dirty="0" smtClean="0"/>
              <a:t> som gör vad när det värsta har hänt?</a:t>
            </a:r>
            <a:r>
              <a:rPr lang="sv-SE" dirty="0" smtClean="0"/>
              <a:t> </a:t>
            </a:r>
          </a:p>
          <a:p>
            <a:pPr marL="228600" indent="-228600">
              <a:buFont typeface="+mj-lt"/>
              <a:buAutoNum type="arabicPeriod"/>
            </a:pPr>
            <a:r>
              <a:rPr lang="sv-SE" dirty="0" smtClean="0"/>
              <a:t>Vad är händelseanalys/Lex Maria? En händelseanalys är försök till en rekonstruktion av vad som hände.</a:t>
            </a:r>
            <a:r>
              <a:rPr lang="sv-SE" baseline="0" dirty="0" smtClean="0"/>
              <a:t> Görs vid allvarlig vårdskada eller tillbud. Speciellt utsedd läkare gör anmälan enligt Lex Maria. Landstingen anmäler sig själv till IVO!</a:t>
            </a:r>
          </a:p>
          <a:p>
            <a:pPr marL="228600" indent="-228600">
              <a:buFont typeface="+mj-lt"/>
              <a:buAutoNum type="arabicPeriod"/>
            </a:pPr>
            <a:r>
              <a:rPr lang="sv-SE" baseline="0" dirty="0" smtClean="0"/>
              <a:t>MTO perspektivet. Söker inte efter syndabock utan har systemperspektiv, människa teknik och organisation i samspel.</a:t>
            </a:r>
            <a:endParaRPr lang="sv-SE" dirty="0" smtClean="0"/>
          </a:p>
          <a:p>
            <a:pPr marL="228600" indent="-228600">
              <a:buFont typeface="+mj-lt"/>
              <a:buAutoNum type="arabicPeriod"/>
            </a:pPr>
            <a:r>
              <a:rPr lang="sv-SE" dirty="0" smtClean="0"/>
              <a:t>Varför skall man snabbt lämna ett yttrande? Efter några veckor har bilden bleknat vad som hände.</a:t>
            </a:r>
          </a:p>
          <a:p>
            <a:pPr marL="228600" indent="-228600">
              <a:buFont typeface="+mj-lt"/>
              <a:buAutoNum type="arabicPeriod"/>
            </a:pPr>
            <a:r>
              <a:rPr lang="sv-SE" dirty="0" smtClean="0"/>
              <a:t>Varför</a:t>
            </a:r>
            <a:r>
              <a:rPr lang="sv-SE" baseline="0" dirty="0" smtClean="0"/>
              <a:t> allt detta? För att undvika att det händer igen!</a:t>
            </a:r>
            <a:endParaRPr lang="sv-SE" dirty="0" smtClean="0"/>
          </a:p>
          <a:p>
            <a:endParaRPr lang="sv-SE" dirty="0" smtClean="0"/>
          </a:p>
          <a:p>
            <a:r>
              <a:rPr lang="sv-SE" dirty="0" smtClean="0"/>
              <a:t>Vilket stöd finns för patienter?</a:t>
            </a:r>
          </a:p>
          <a:p>
            <a:pPr marL="0" marR="0" indent="0" algn="l" defTabSz="742950" rtl="0" eaLnBrk="0" fontAlgn="base" latinLnBrk="0" hangingPunct="0">
              <a:lnSpc>
                <a:spcPct val="100000"/>
              </a:lnSpc>
              <a:spcBef>
                <a:spcPct val="30000"/>
              </a:spcBef>
              <a:spcAft>
                <a:spcPct val="0"/>
              </a:spcAft>
              <a:buClrTx/>
              <a:buSzTx/>
              <a:buFontTx/>
              <a:buNone/>
              <a:tabLst/>
              <a:defRPr/>
            </a:pPr>
            <a:r>
              <a:rPr lang="sv-SE" dirty="0" smtClean="0"/>
              <a:t>Vilket stöd har man rätt att få som personal?</a:t>
            </a:r>
          </a:p>
          <a:p>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18</a:t>
            </a:fld>
            <a:endParaRPr lang="sv-SE"/>
          </a:p>
        </p:txBody>
      </p:sp>
    </p:spTree>
    <p:extLst>
      <p:ext uri="{BB962C8B-B14F-4D97-AF65-F5344CB8AC3E}">
        <p14:creationId xmlns:p14="http://schemas.microsoft.com/office/powerpoint/2010/main" val="325228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Viktigt att vi </a:t>
            </a:r>
            <a:r>
              <a:rPr lang="sv-SE" dirty="0" smtClean="0"/>
              <a:t>deltar</a:t>
            </a:r>
            <a:r>
              <a:rPr lang="sv-SE" baseline="0" dirty="0" smtClean="0"/>
              <a:t> </a:t>
            </a:r>
            <a:r>
              <a:rPr lang="sv-SE" baseline="0" dirty="0" smtClean="0"/>
              <a:t>i PPM mätningar. Enligt författningen 2011:9 så ska vi utöva egenkontroll. Den ska göras med en sådan frekvens och omfattning att vi säkrar verksamhetens kvalitet. Om man tänker efter så gör vi egenkontroll hela tiden i vår egen vardag. Kolla att spisen är avslagen. Kollar strykjärnet. Dörren är den låst? Fönstren är de stängda. Vår vikt, oljan på bilen. Livet är fullt av tillfällen för egenkontroll.</a:t>
            </a:r>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19</a:t>
            </a:fld>
            <a:endParaRPr lang="sv-SE"/>
          </a:p>
        </p:txBody>
      </p:sp>
    </p:spTree>
    <p:extLst>
      <p:ext uri="{BB962C8B-B14F-4D97-AF65-F5344CB8AC3E}">
        <p14:creationId xmlns:p14="http://schemas.microsoft.com/office/powerpoint/2010/main" val="3767087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får jag återkoppling?</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20</a:t>
            </a:fld>
            <a:endParaRPr lang="sv-SE"/>
          </a:p>
        </p:txBody>
      </p:sp>
    </p:spTree>
    <p:extLst>
      <p:ext uri="{BB962C8B-B14F-4D97-AF65-F5344CB8AC3E}">
        <p14:creationId xmlns:p14="http://schemas.microsoft.com/office/powerpoint/2010/main" val="203241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a:t>
            </a:r>
            <a:r>
              <a:rPr lang="sv-SE" baseline="0" dirty="0" smtClean="0"/>
              <a:t> ser man att sjukvård är en mycket farlig verksamhet. Farligare än bergsklättring och bungeejumping. 1 300 människor dör varje år på grund av undvikbara skador de får via vården.</a:t>
            </a:r>
          </a:p>
          <a:p>
            <a:r>
              <a:rPr lang="sv-SE" baseline="0" dirty="0" smtClean="0"/>
              <a:t>100 000 skadas varje år. Bilden är baserad på siffror från Storbritannien </a:t>
            </a:r>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2</a:t>
            </a:fld>
            <a:endParaRPr lang="sv-SE"/>
          </a:p>
        </p:txBody>
      </p:sp>
    </p:spTree>
    <p:extLst>
      <p:ext uri="{BB962C8B-B14F-4D97-AF65-F5344CB8AC3E}">
        <p14:creationId xmlns:p14="http://schemas.microsoft.com/office/powerpoint/2010/main" val="420620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smtClean="0"/>
              <a:t>En snabb genomgång</a:t>
            </a:r>
            <a:r>
              <a:rPr lang="sv-SE" baseline="0" dirty="0" smtClean="0"/>
              <a:t> om vilka lagar som vi ska följa i vården. De flesta lagar har förnyats de senaste åren för att förbättra möjligheten för patienterna att påverka sin egen vård. </a:t>
            </a:r>
          </a:p>
          <a:p>
            <a:pPr marL="228600" indent="-228600">
              <a:buAutoNum type="arabicPeriod"/>
            </a:pPr>
            <a:r>
              <a:rPr lang="sv-SE" baseline="0" dirty="0" smtClean="0"/>
              <a:t>Vilka styrande dokument som vi har inom Regionen när det gäller patientsäkerhet. Anvisning för systematiskt patientsäkerhetsarbete</a:t>
            </a:r>
          </a:p>
          <a:p>
            <a:pPr marL="228600" indent="-228600">
              <a:buAutoNum type="arabicPeriod"/>
            </a:pPr>
            <a:r>
              <a:rPr lang="sv-SE" baseline="0" dirty="0" smtClean="0"/>
              <a:t>Vilka styrande dokument måste vi ha </a:t>
            </a:r>
            <a:r>
              <a:rPr lang="sv-SE" b="1" baseline="0" dirty="0" smtClean="0"/>
              <a:t>lokalt</a:t>
            </a:r>
            <a:r>
              <a:rPr lang="sv-SE" baseline="0" dirty="0" smtClean="0"/>
              <a:t> för att ha god patientsäkerhet och en fungerande avvikelsehanteringsprocess? Lokal anvisning/rutin för vårt systematiska patientsäkerhetsarbete</a:t>
            </a:r>
          </a:p>
          <a:p>
            <a:pPr marL="228600" indent="-228600">
              <a:buAutoNum type="arabicPeriod"/>
            </a:pPr>
            <a:r>
              <a:rPr lang="sv-SE" baseline="0" dirty="0" smtClean="0"/>
              <a:t>Om vårdskada känns för otydligt,  gå in på länken för Patientsäkerhetslagen och visa lagtext för vårdskada. Fråga kan bemötande frågor vara grund för vårdskador? </a:t>
            </a:r>
          </a:p>
          <a:p>
            <a:pPr marL="228600" indent="-228600">
              <a:buAutoNum type="arabicPeriod"/>
            </a:pPr>
            <a:r>
              <a:rPr lang="sv-SE" baseline="0" dirty="0" smtClean="0"/>
              <a:t>Länkar finns till alla lagar.</a:t>
            </a:r>
          </a:p>
          <a:p>
            <a:pPr marL="228600" indent="-228600">
              <a:buAutoNum type="arabicPeriod"/>
            </a:pPr>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3</a:t>
            </a:fld>
            <a:endParaRPr lang="sv-SE" dirty="0"/>
          </a:p>
        </p:txBody>
      </p:sp>
    </p:spTree>
    <p:extLst>
      <p:ext uri="{BB962C8B-B14F-4D97-AF65-F5344CB8AC3E}">
        <p14:creationId xmlns:p14="http://schemas.microsoft.com/office/powerpoint/2010/main" val="240522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0" hangingPunct="0">
              <a:spcBef>
                <a:spcPct val="0"/>
              </a:spcBef>
              <a:buSzTx/>
              <a:buNone/>
            </a:pPr>
            <a:r>
              <a:rPr lang="sv-SE" sz="1200" kern="1200" dirty="0" smtClean="0">
                <a:solidFill>
                  <a:schemeClr val="tx1"/>
                </a:solidFill>
                <a:latin typeface="Arial" charset="0"/>
              </a:rPr>
              <a:t>Vi måste har ordning och reda dvs vi måste ha ett ledningssystem</a:t>
            </a:r>
            <a:r>
              <a:rPr lang="sv-SE" sz="1200" kern="1200" baseline="0" dirty="0" smtClean="0">
                <a:solidFill>
                  <a:schemeClr val="tx1"/>
                </a:solidFill>
                <a:latin typeface="Arial" charset="0"/>
              </a:rPr>
              <a:t> som beskriver hur v ska arbeta med patientsäkerhet</a:t>
            </a:r>
            <a:r>
              <a:rPr lang="sv-SE" sz="1200" kern="1200" dirty="0" smtClean="0">
                <a:solidFill>
                  <a:schemeClr val="tx1"/>
                </a:solidFill>
                <a:latin typeface="Arial" charset="0"/>
              </a:rPr>
              <a:t>!</a:t>
            </a:r>
            <a:r>
              <a:rPr lang="sv-SE" sz="1200" kern="1200" baseline="0" dirty="0" smtClean="0">
                <a:solidFill>
                  <a:schemeClr val="tx1"/>
                </a:solidFill>
                <a:latin typeface="Arial" charset="0"/>
              </a:rPr>
              <a:t> </a:t>
            </a:r>
            <a:r>
              <a:rPr lang="sv-SE" sz="1200" kern="1200" dirty="0" smtClean="0">
                <a:solidFill>
                  <a:schemeClr val="tx1"/>
                </a:solidFill>
                <a:latin typeface="Arial" charset="0"/>
              </a:rPr>
              <a:t>Hur skapar man detta?</a:t>
            </a:r>
          </a:p>
          <a:p>
            <a:pPr marL="0" indent="0" eaLnBrk="0" hangingPunct="0">
              <a:spcBef>
                <a:spcPct val="0"/>
              </a:spcBef>
              <a:buSzTx/>
              <a:buNone/>
            </a:pPr>
            <a:endParaRPr lang="sv-SE" sz="1200" kern="1200" dirty="0" smtClean="0">
              <a:solidFill>
                <a:schemeClr val="tx1"/>
              </a:solidFill>
              <a:latin typeface="Arial" charset="0"/>
            </a:endParaRPr>
          </a:p>
          <a:p>
            <a:pPr marL="0" indent="0" eaLnBrk="0" hangingPunct="0">
              <a:spcBef>
                <a:spcPct val="0"/>
              </a:spcBef>
              <a:buSzTx/>
              <a:buNone/>
            </a:pPr>
            <a:r>
              <a:rPr lang="sv-SE" sz="1200" kern="1200" dirty="0" smtClean="0">
                <a:solidFill>
                  <a:schemeClr val="tx1"/>
                </a:solidFill>
                <a:latin typeface="Arial" charset="0"/>
              </a:rPr>
              <a:t>1. Alla medarbetare måste</a:t>
            </a:r>
            <a:r>
              <a:rPr lang="sv-SE" sz="1200" kern="1200" baseline="0" dirty="0" smtClean="0">
                <a:solidFill>
                  <a:schemeClr val="tx1"/>
                </a:solidFill>
                <a:latin typeface="Arial" charset="0"/>
              </a:rPr>
              <a:t> få kunskap via utbildning om vad som förväntas av dem i patientsäkerhetsarbetet, egenkontroll,  arbete med risker, vara delaktiga i beskrivning av processer, rapportera avvikelser</a:t>
            </a:r>
          </a:p>
          <a:p>
            <a:pPr marL="0" indent="0" eaLnBrk="0" hangingPunct="0">
              <a:spcBef>
                <a:spcPct val="0"/>
              </a:spcBef>
              <a:buSzTx/>
              <a:buNone/>
            </a:pPr>
            <a:r>
              <a:rPr lang="sv-SE" sz="1200" kern="1200" baseline="0" dirty="0" smtClean="0">
                <a:solidFill>
                  <a:schemeClr val="tx1"/>
                </a:solidFill>
                <a:latin typeface="Arial" charset="0"/>
              </a:rPr>
              <a:t>2. Alla enheter måste organisera sig så att patientsäkerhetsarbetet är en naturlig del av vardagen, </a:t>
            </a:r>
            <a:r>
              <a:rPr lang="sv-SE" sz="1200" b="1" kern="1200" baseline="0" dirty="0" smtClean="0">
                <a:solidFill>
                  <a:schemeClr val="tx1"/>
                </a:solidFill>
                <a:latin typeface="Arial" charset="0"/>
              </a:rPr>
              <a:t>ledningen ska gå i spetsen</a:t>
            </a:r>
            <a:r>
              <a:rPr lang="sv-SE" sz="1200" kern="1200" baseline="0" dirty="0" smtClean="0">
                <a:solidFill>
                  <a:schemeClr val="tx1"/>
                </a:solidFill>
                <a:latin typeface="Arial" charset="0"/>
              </a:rPr>
              <a:t>.</a:t>
            </a:r>
          </a:p>
          <a:p>
            <a:pPr marL="0" indent="0" eaLnBrk="0" hangingPunct="0">
              <a:spcBef>
                <a:spcPct val="0"/>
              </a:spcBef>
              <a:buSzTx/>
              <a:buNone/>
            </a:pPr>
            <a:r>
              <a:rPr lang="sv-SE" sz="1200" kern="1200" baseline="0" dirty="0" smtClean="0">
                <a:solidFill>
                  <a:schemeClr val="tx1"/>
                </a:solidFill>
                <a:latin typeface="Arial" charset="0"/>
              </a:rPr>
              <a:t>3. Alla medarbetare måste få utbildning i hur, varför och när man rapporterar en avvikelse </a:t>
            </a:r>
          </a:p>
          <a:p>
            <a:pPr marL="0" indent="0" eaLnBrk="0" hangingPunct="0">
              <a:spcBef>
                <a:spcPct val="0"/>
              </a:spcBef>
              <a:buSzTx/>
              <a:buNone/>
            </a:pPr>
            <a:r>
              <a:rPr lang="sv-SE" sz="1200" kern="1200" baseline="0" dirty="0" smtClean="0">
                <a:solidFill>
                  <a:schemeClr val="tx1"/>
                </a:solidFill>
                <a:latin typeface="Arial" charset="0"/>
              </a:rPr>
              <a:t>4. Alla måste våga rapportera - en grund till förbättringsarbete- se sitt bidrag till att förbättra verksamheten</a:t>
            </a:r>
            <a:endParaRPr lang="sv-SE" sz="1200" kern="1200" dirty="0" smtClean="0">
              <a:solidFill>
                <a:schemeClr val="tx1"/>
              </a:solidFill>
              <a:latin typeface="Arial" charset="0"/>
            </a:endParaRPr>
          </a:p>
          <a:p>
            <a:pPr marL="0" indent="0" eaLnBrk="0" hangingPunct="0">
              <a:spcBef>
                <a:spcPct val="0"/>
              </a:spcBef>
              <a:buSzTx/>
              <a:buNone/>
            </a:pPr>
            <a:r>
              <a:rPr lang="sv-SE" sz="1200" kern="1200" dirty="0" smtClean="0">
                <a:solidFill>
                  <a:schemeClr val="tx1"/>
                </a:solidFill>
                <a:latin typeface="Arial" charset="0"/>
              </a:rPr>
              <a:t> </a:t>
            </a:r>
          </a:p>
          <a:p>
            <a:pPr marL="107950" indent="-107950">
              <a:buSzTx/>
              <a:buFont typeface="Arial" charset="0"/>
              <a:buChar char="•"/>
            </a:pP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4</a:t>
            </a:fld>
            <a:endParaRPr lang="sv-SE"/>
          </a:p>
        </p:txBody>
      </p:sp>
    </p:spTree>
    <p:extLst>
      <p:ext uri="{BB962C8B-B14F-4D97-AF65-F5344CB8AC3E}">
        <p14:creationId xmlns:p14="http://schemas.microsoft.com/office/powerpoint/2010/main" val="353263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måste arbeta</a:t>
            </a:r>
            <a:r>
              <a:rPr lang="sv-SE" baseline="0" dirty="0" smtClean="0"/>
              <a:t> med analys av de risker som vi har i vården.</a:t>
            </a:r>
          </a:p>
          <a:p>
            <a:endParaRPr lang="sv-SE" baseline="0" dirty="0" smtClean="0"/>
          </a:p>
          <a:p>
            <a:r>
              <a:rPr lang="sv-SE" baseline="0" dirty="0" smtClean="0"/>
              <a:t>Dagligen så ska riskbedömning göras på patienter över 70 år, samt de som har behov av riskbedömning</a:t>
            </a:r>
          </a:p>
          <a:p>
            <a:r>
              <a:rPr lang="sv-SE" dirty="0" smtClean="0"/>
              <a:t>Dagligen</a:t>
            </a:r>
            <a:r>
              <a:rPr lang="sv-SE" baseline="0" dirty="0" smtClean="0"/>
              <a:t> ska vi inventera vilka risker vi möter i vården via Gröna Korset.</a:t>
            </a:r>
          </a:p>
          <a:p>
            <a:r>
              <a:rPr lang="sv-SE" baseline="0" dirty="0" smtClean="0"/>
              <a:t>Vi ska dagligen rapportera upptäckta risker i Synergi, samt bedöma hur ofta de inträffar.</a:t>
            </a:r>
          </a:p>
          <a:p>
            <a:r>
              <a:rPr lang="sv-SE" baseline="0" dirty="0" smtClean="0"/>
              <a:t>Alla avvikelser negativa händelser och tillbud ska riskbedömas hur ofta de upprepas och eventuell </a:t>
            </a:r>
            <a:r>
              <a:rPr lang="sv-SE" baseline="0" dirty="0" err="1" smtClean="0"/>
              <a:t>vårdskadas</a:t>
            </a:r>
            <a:r>
              <a:rPr lang="sv-SE" baseline="0" dirty="0" smtClean="0"/>
              <a:t> omfattning. </a:t>
            </a:r>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5</a:t>
            </a:fld>
            <a:endParaRPr lang="sv-SE"/>
          </a:p>
        </p:txBody>
      </p:sp>
    </p:spTree>
    <p:extLst>
      <p:ext uri="{BB962C8B-B14F-4D97-AF65-F5344CB8AC3E}">
        <p14:creationId xmlns:p14="http://schemas.microsoft.com/office/powerpoint/2010/main" val="188529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Reflektioner kring</a:t>
            </a:r>
            <a:r>
              <a:rPr lang="sv-SE" baseline="0" dirty="0" smtClean="0"/>
              <a:t> dessa </a:t>
            </a:r>
            <a:r>
              <a:rPr lang="sv-SE" baseline="0" dirty="0" err="1" smtClean="0"/>
              <a:t>vertyg</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6</a:t>
            </a:fld>
            <a:endParaRPr lang="sv-SE"/>
          </a:p>
        </p:txBody>
      </p:sp>
    </p:spTree>
    <p:extLst>
      <p:ext uri="{BB962C8B-B14F-4D97-AF65-F5344CB8AC3E}">
        <p14:creationId xmlns:p14="http://schemas.microsoft.com/office/powerpoint/2010/main" val="359391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9163" y="763588"/>
            <a:ext cx="4822825" cy="361632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B0CB7F7-2DE7-442F-B621-87F2D8E04FE8}" type="slidenum">
              <a:rPr lang="sv-SE" smtClean="0"/>
              <a:t>8</a:t>
            </a:fld>
            <a:endParaRPr lang="sv-SE"/>
          </a:p>
        </p:txBody>
      </p:sp>
    </p:spTree>
    <p:extLst>
      <p:ext uri="{BB962C8B-B14F-4D97-AF65-F5344CB8AC3E}">
        <p14:creationId xmlns:p14="http://schemas.microsoft.com/office/powerpoint/2010/main" val="340829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C5B7FF8-9D20-4006-B3A7-AC462DC3CF6B}" type="slidenum">
              <a:rPr lang="sv-SE" altLang="sv-SE">
                <a:latin typeface="Arial" panose="020B0604020202020204" pitchFamily="34" charset="0"/>
                <a:ea typeface="ヒラギノ角ゴ Pro W3"/>
                <a:cs typeface="ヒラギノ角ゴ Pro W3"/>
              </a:rPr>
              <a:pPr/>
              <a:t>12</a:t>
            </a:fld>
            <a:endParaRPr lang="sv-SE" altLang="sv-SE">
              <a:latin typeface="Arial" panose="020B0604020202020204" pitchFamily="34"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smtClean="0">
              <a:latin typeface="Arial" panose="020B0604020202020204" pitchFamily="34" charset="0"/>
            </a:endParaRPr>
          </a:p>
        </p:txBody>
      </p:sp>
    </p:spTree>
    <p:extLst>
      <p:ext uri="{BB962C8B-B14F-4D97-AF65-F5344CB8AC3E}">
        <p14:creationId xmlns:p14="http://schemas.microsoft.com/office/powerpoint/2010/main" val="300091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t>
            </a:r>
            <a:r>
              <a:rPr lang="sv-SE" baseline="0" dirty="0" smtClean="0"/>
              <a:t> har sett att få är benägna att rapportera avvikelser. Varför är det så?</a:t>
            </a:r>
          </a:p>
          <a:p>
            <a:endParaRPr lang="sv-SE" baseline="0" dirty="0" smtClean="0"/>
          </a:p>
          <a:p>
            <a:r>
              <a:rPr lang="sv-SE" baseline="0" dirty="0" smtClean="0"/>
              <a:t>Avvikelser ska vara grunden till förbättringsarbete. Krav finns på att vi ska arbeta systematiskt.</a:t>
            </a:r>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13</a:t>
            </a:fld>
            <a:endParaRPr lang="sv-SE"/>
          </a:p>
        </p:txBody>
      </p:sp>
    </p:spTree>
    <p:extLst>
      <p:ext uri="{BB962C8B-B14F-4D97-AF65-F5344CB8AC3E}">
        <p14:creationId xmlns:p14="http://schemas.microsoft.com/office/powerpoint/2010/main" val="58869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9C5EB05-C5F4-4644-B8EC-4255F739B073}" type="datetimeFigureOut">
              <a:rPr lang="sv-SE" smtClean="0"/>
              <a:pPr/>
              <a:t>2019-11-13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pPr>
              <a:defRPr/>
            </a:pPr>
            <a:r>
              <a:rPr lang="sv-SE" smtClean="0"/>
              <a:t>BILD </a:t>
            </a:r>
            <a:fld id="{C6CBCD99-8C03-48AC-96CD-ABFE53CB4A06}" type="slidenum">
              <a:rPr lang="sv-SE" smtClean="0"/>
              <a:pPr>
                <a:defRPr/>
              </a:pPr>
              <a:t>‹#›</a:t>
            </a:fld>
            <a:endParaRPr lang="sv-SE"/>
          </a:p>
        </p:txBody>
      </p:sp>
    </p:spTree>
    <p:extLst>
      <p:ext uri="{BB962C8B-B14F-4D97-AF65-F5344CB8AC3E}">
        <p14:creationId xmlns:p14="http://schemas.microsoft.com/office/powerpoint/2010/main" val="31530509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778348-4C57-4407-883C-21C40966C84F}" type="datetimeFigureOut">
              <a:rPr lang="sv-SE" smtClean="0"/>
              <a:t>2019-11-13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1134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778348-4C57-4407-883C-21C40966C84F}" type="datetimeFigureOut">
              <a:rPr lang="sv-SE" smtClean="0"/>
              <a:t>2019-11-13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470628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Titel &amp; presentatör">
    <p:spTree>
      <p:nvGrpSpPr>
        <p:cNvPr id="1" name=""/>
        <p:cNvGrpSpPr/>
        <p:nvPr/>
      </p:nvGrpSpPr>
      <p:grpSpPr>
        <a:xfrm>
          <a:off x="0" y="0"/>
          <a:ext cx="0" cy="0"/>
          <a:chOff x="0" y="0"/>
          <a:chExt cx="0" cy="0"/>
        </a:xfrm>
      </p:grpSpPr>
      <p:sp>
        <p:nvSpPr>
          <p:cNvPr id="7" name="Rubrik 1"/>
          <p:cNvSpPr>
            <a:spLocks noGrp="1"/>
          </p:cNvSpPr>
          <p:nvPr>
            <p:ph type="title"/>
          </p:nvPr>
        </p:nvSpPr>
        <p:spPr>
          <a:xfrm>
            <a:off x="1319002" y="1445778"/>
            <a:ext cx="6497905" cy="1348671"/>
          </a:xfrm>
          <a:prstGeom prst="rect">
            <a:avLst/>
          </a:prstGeom>
        </p:spPr>
        <p:txBody>
          <a:bodyPr anchor="b"/>
          <a:lstStyle>
            <a:lvl1pPr algn="ctr">
              <a:defRPr sz="3200" b="1">
                <a:solidFill>
                  <a:srgbClr val="0070C0"/>
                </a:solidFill>
              </a:defRPr>
            </a:lvl1pPr>
          </a:lstStyle>
          <a:p>
            <a:r>
              <a:rPr lang="sv-SE" smtClean="0"/>
              <a:t>Klicka här för att ändra format</a:t>
            </a:r>
            <a:endParaRPr lang="sv-SE" dirty="0"/>
          </a:p>
        </p:txBody>
      </p:sp>
      <p:sp>
        <p:nvSpPr>
          <p:cNvPr id="8" name="Platshållare för text 12"/>
          <p:cNvSpPr>
            <a:spLocks noGrp="1"/>
          </p:cNvSpPr>
          <p:nvPr>
            <p:ph type="body" sz="quarter" idx="14"/>
          </p:nvPr>
        </p:nvSpPr>
        <p:spPr>
          <a:xfrm>
            <a:off x="1319003" y="2836653"/>
            <a:ext cx="6505997" cy="918052"/>
          </a:xfrm>
          <a:prstGeom prst="rect">
            <a:avLst/>
          </a:prstGeom>
        </p:spPr>
        <p:txBody>
          <a:bodyPr anchor="ctr"/>
          <a:lstStyle>
            <a:lvl1pPr marL="0" indent="0" algn="ctr">
              <a:buNone/>
              <a:defRPr sz="2000" b="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sv-SE" smtClean="0"/>
              <a:t>Klicka här för att ändra format på bakgrundstexten</a:t>
            </a:r>
          </a:p>
        </p:txBody>
      </p:sp>
    </p:spTree>
    <p:extLst>
      <p:ext uri="{BB962C8B-B14F-4D97-AF65-F5344CB8AC3E}">
        <p14:creationId xmlns:p14="http://schemas.microsoft.com/office/powerpoint/2010/main" val="30504436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Rubrik &amp; text">
    <p:spTree>
      <p:nvGrpSpPr>
        <p:cNvPr id="1" name=""/>
        <p:cNvGrpSpPr/>
        <p:nvPr/>
      </p:nvGrpSpPr>
      <p:grpSpPr>
        <a:xfrm>
          <a:off x="0" y="0"/>
          <a:ext cx="0" cy="0"/>
          <a:chOff x="0" y="0"/>
          <a:chExt cx="0" cy="0"/>
        </a:xfrm>
      </p:grpSpPr>
      <p:sp>
        <p:nvSpPr>
          <p:cNvPr id="6" name="Platshållare för text 12"/>
          <p:cNvSpPr>
            <a:spLocks noGrp="1"/>
          </p:cNvSpPr>
          <p:nvPr>
            <p:ph type="body" sz="quarter" idx="14"/>
          </p:nvPr>
        </p:nvSpPr>
        <p:spPr>
          <a:xfrm>
            <a:off x="1752600" y="2156857"/>
            <a:ext cx="5610225" cy="2564368"/>
          </a:xfrm>
          <a:prstGeom prst="rect">
            <a:avLst/>
          </a:prstGeom>
        </p:spPr>
        <p:txBody>
          <a:bodyPr/>
          <a:lstStyle>
            <a:lvl1pPr marL="0" indent="0">
              <a:lnSpc>
                <a:spcPct val="100000"/>
              </a:lnSpc>
              <a:spcBef>
                <a:spcPts val="800"/>
              </a:spcBef>
              <a:buFont typeface="Arial" panose="020B0604020202020204" pitchFamily="34" charset="0"/>
              <a:buNone/>
              <a:defRPr sz="1600">
                <a:latin typeface="Arial" panose="020B0604020202020204" pitchFamily="34" charset="0"/>
                <a:cs typeface="Arial" panose="020B0604020202020204" pitchFamily="34" charset="0"/>
              </a:defRPr>
            </a:lvl1pPr>
            <a:lvl2pPr marL="536575" indent="0">
              <a:lnSpc>
                <a:spcPct val="100000"/>
              </a:lnSpc>
              <a:spcBef>
                <a:spcPts val="800"/>
              </a:spcBef>
              <a:buNone/>
              <a:defRPr sz="1600">
                <a:latin typeface="Arial" panose="020B0604020202020204" pitchFamily="34" charset="0"/>
                <a:cs typeface="Arial" panose="020B0604020202020204" pitchFamily="34" charset="0"/>
              </a:defRPr>
            </a:lvl2pPr>
            <a:lvl3pPr marL="180975" indent="-180975">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sv-SE" smtClean="0"/>
              <a:t>Klicka här för att ändra format på bakgrundstexten</a:t>
            </a:r>
          </a:p>
          <a:p>
            <a:pPr lvl="1"/>
            <a:r>
              <a:rPr lang="sv-SE" smtClean="0"/>
              <a:t>Nivå två</a:t>
            </a:r>
          </a:p>
        </p:txBody>
      </p:sp>
      <p:sp>
        <p:nvSpPr>
          <p:cNvPr id="9" name="Rubrik 8"/>
          <p:cNvSpPr>
            <a:spLocks noGrp="1"/>
          </p:cNvSpPr>
          <p:nvPr>
            <p:ph type="title"/>
          </p:nvPr>
        </p:nvSpPr>
        <p:spPr>
          <a:xfrm>
            <a:off x="1743075" y="1440775"/>
            <a:ext cx="5619750" cy="620712"/>
          </a:xfrm>
          <a:prstGeom prst="rect">
            <a:avLst/>
          </a:prstGeom>
        </p:spPr>
        <p:txBody>
          <a:bodyPr/>
          <a:lstStyle>
            <a:lvl1pPr>
              <a:defRPr sz="2800" b="1">
                <a:solidFill>
                  <a:srgbClr val="0070C0"/>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328618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359E03C-60BC-47AB-9A79-9CBE55A2AA80}" type="datetimeFigureOut">
              <a:rPr lang="sv-SE" smtClean="0"/>
              <a:pPr/>
              <a:t>2019-11-13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pPr>
              <a:defRPr/>
            </a:pPr>
            <a:r>
              <a:rPr lang="sv-SE" smtClean="0"/>
              <a:t>BILD </a:t>
            </a:r>
            <a:fld id="{AA0D5D80-9B78-4F73-AEAF-B0DCDE3A3C56}" type="slidenum">
              <a:rPr lang="sv-SE" smtClean="0"/>
              <a:pPr>
                <a:defRPr/>
              </a:pPr>
              <a:t>‹#›</a:t>
            </a:fld>
            <a:endParaRPr lang="sv-SE"/>
          </a:p>
        </p:txBody>
      </p:sp>
    </p:spTree>
    <p:extLst>
      <p:ext uri="{BB962C8B-B14F-4D97-AF65-F5344CB8AC3E}">
        <p14:creationId xmlns:p14="http://schemas.microsoft.com/office/powerpoint/2010/main" val="162534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99C5EB05-C5F4-4644-B8EC-4255F739B073}" type="datetimeFigureOut">
              <a:rPr lang="sv-SE" smtClean="0"/>
              <a:pPr/>
              <a:t>2019-11-13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pPr>
              <a:defRPr/>
            </a:pPr>
            <a:r>
              <a:rPr lang="sv-SE" smtClean="0"/>
              <a:t>BILD </a:t>
            </a:r>
            <a:fld id="{C6CBCD99-8C03-48AC-96CD-ABFE53CB4A06}" type="slidenum">
              <a:rPr lang="sv-SE" smtClean="0"/>
              <a:pPr>
                <a:defRPr/>
              </a:pPr>
              <a:t>‹#›</a:t>
            </a:fld>
            <a:endParaRPr lang="sv-SE"/>
          </a:p>
        </p:txBody>
      </p:sp>
    </p:spTree>
    <p:extLst>
      <p:ext uri="{BB962C8B-B14F-4D97-AF65-F5344CB8AC3E}">
        <p14:creationId xmlns:p14="http://schemas.microsoft.com/office/powerpoint/2010/main" val="9924360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8778348-4C57-4407-883C-21C40966C84F}" type="datetimeFigureOut">
              <a:rPr lang="sv-SE" smtClean="0"/>
              <a:t>2019-11-13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33252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8778348-4C57-4407-883C-21C40966C84F}" type="datetimeFigureOut">
              <a:rPr lang="sv-SE" smtClean="0"/>
              <a:t>2019-11-13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100273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9C5EB05-C5F4-4644-B8EC-4255F739B073}" type="datetimeFigureOut">
              <a:rPr lang="sv-SE" smtClean="0"/>
              <a:pPr/>
              <a:t>2019-11-13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pPr>
              <a:defRPr/>
            </a:pPr>
            <a:r>
              <a:rPr lang="sv-SE" smtClean="0"/>
              <a:t>BILD </a:t>
            </a:r>
            <a:fld id="{C6CBCD99-8C03-48AC-96CD-ABFE53CB4A06}" type="slidenum">
              <a:rPr lang="sv-SE" smtClean="0"/>
              <a:pPr>
                <a:defRPr/>
              </a:pPr>
              <a:t>‹#›</a:t>
            </a:fld>
            <a:endParaRPr lang="sv-SE"/>
          </a:p>
        </p:txBody>
      </p:sp>
    </p:spTree>
    <p:extLst>
      <p:ext uri="{BB962C8B-B14F-4D97-AF65-F5344CB8AC3E}">
        <p14:creationId xmlns:p14="http://schemas.microsoft.com/office/powerpoint/2010/main" val="12589666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8778348-4C57-4407-883C-21C40966C84F}" type="datetimeFigureOut">
              <a:rPr lang="sv-SE" smtClean="0"/>
              <a:t>2019-11-13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172831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smtClean="0"/>
              <a:t>Klicka här för att ändra format</a:t>
            </a:r>
            <a:endParaRPr lang="sv-SE"/>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8778348-4C57-4407-883C-21C40966C84F}" type="datetimeFigureOut">
              <a:rPr lang="sv-SE" smtClean="0"/>
              <a:t>2019-11-13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178684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smtClean="0"/>
              <a:t>Klicka här för att ändra format</a:t>
            </a:r>
            <a:endParaRPr lang="sv-SE"/>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8778348-4C57-4407-883C-21C40966C84F}" type="datetimeFigureOut">
              <a:rPr lang="sv-SE" smtClean="0"/>
              <a:t>2019-11-13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2149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C5EB05-C5F4-4644-B8EC-4255F739B073}" type="datetimeFigureOut">
              <a:rPr lang="sv-SE" smtClean="0"/>
              <a:pPr/>
              <a:t>2019-11-13</a:t>
            </a:fld>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sv-SE" smtClean="0"/>
              <a:t>BILD </a:t>
            </a:r>
            <a:fld id="{C6CBCD99-8C03-48AC-96CD-ABFE53CB4A06}" type="slidenum">
              <a:rPr lang="sv-SE" smtClean="0"/>
              <a:pPr>
                <a:defRPr/>
              </a:pPr>
              <a:t>‹#›</a:t>
            </a:fld>
            <a:endParaRPr lang="sv-SE"/>
          </a:p>
        </p:txBody>
      </p:sp>
    </p:spTree>
    <p:extLst>
      <p:ext uri="{BB962C8B-B14F-4D97-AF65-F5344CB8AC3E}">
        <p14:creationId xmlns:p14="http://schemas.microsoft.com/office/powerpoint/2010/main" val="4182810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dagensmedicin.se/artiklar/2016/06/09/100-000-far-vardskador-varje-a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www.riksdagen.se/sv/dokument-lagar/dokument/svensk-forfattningssamling/patientsakerhetslag-2010659_sfs-2010-6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hyperlink" Target="http://fsu582/SynergiLife/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file://nll.se/hemkataloger/katalog1/plrosnas/BHK/BH%20o%20kl&#228;dregler.pptx" TargetMode="External"/><Relationship Id="rId7" Type="http://schemas.openxmlformats.org/officeDocument/2006/relationships/hyperlink" Target="http://www.socialstyrelsen.se/Lists/Artikelkatalog/Attachments/19819/2015-5-10.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insidan.nll.se/Vardens-arbetsatt/Patientsakerhet-smittskydd-vardhygien/Vardhygien/Verktygslada/"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www.dagensmedicin.se/artiklar/2016/06/09/100-000-far-vardskador-varje-a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iksdagen.se/sv/dokument-lagar/dokument/svensk-forfattningssamling/halso--och-sjukvardslag_sfs-2017-30" TargetMode="External"/><Relationship Id="rId3" Type="http://schemas.openxmlformats.org/officeDocument/2006/relationships/image" Target="../media/image3.png"/><Relationship Id="rId7" Type="http://schemas.openxmlformats.org/officeDocument/2006/relationships/hyperlink" Target="http://www.socialstyrelsen.se/Lists/Artikelkatalog/Attachments/18389/2011-6-3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ivo.se/globalassets/dokument/publicerat/foreskrifter/hslf-fs-2017-41-webb2.pdf" TargetMode="External"/><Relationship Id="rId11" Type="http://schemas.openxmlformats.org/officeDocument/2006/relationships/hyperlink" Target="https://www.riksdagen.se/sv/dokument-lagar/dokument/svensk-forfattningssamling/patientlag-2014821_sfs-2014-821" TargetMode="External"/><Relationship Id="rId5" Type="http://schemas.openxmlformats.org/officeDocument/2006/relationships/hyperlink" Target="https://www.socialstyrelsen.se/Lists/Artikelkatalog/Attachments/20631/2017-5-24.pdf" TargetMode="External"/><Relationship Id="rId10" Type="http://schemas.openxmlformats.org/officeDocument/2006/relationships/hyperlink" Target="https://www.riksdagen.se/sv/dokument-lagar/dokument/svensk-forfattningssamling/lag-2017372-om-stod-vid-klagomal-mot-halso-_sfs-2017-372" TargetMode="External"/><Relationship Id="rId4" Type="http://schemas.openxmlformats.org/officeDocument/2006/relationships/hyperlink" Target="https://samarbeta.nll.se/producentplats/patientsakerhetnll/_layouts/15/WopiFrame.aspx?sourcedoc=/producentplats/patientsakerhetnll/Publicerade/Publik/Styrande/Regeldokument/Anvisning%20f%C3%B6r%20systematiskt%20patients%C3%A4kerhetsarbete%20f%C3%B6r%20Region%20Norrbotten.pdf&amp;action=default" TargetMode="External"/><Relationship Id="rId9" Type="http://schemas.openxmlformats.org/officeDocument/2006/relationships/hyperlink" Target="http://www.riksdagen.se/sv/Dokument-Lagar/Lagar/Svenskforfattningssamling/Patientsakerhetslag-2010659_sfs-2010-65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Rak 13"/>
          <p:cNvCxnSpPr/>
          <p:nvPr/>
        </p:nvCxnSpPr>
        <p:spPr>
          <a:xfrm flipH="1">
            <a:off x="4206431" y="4935964"/>
            <a:ext cx="55379" cy="151216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70" name="Rectangle 2"/>
          <p:cNvSpPr>
            <a:spLocks noGrp="1" noChangeArrowheads="1"/>
          </p:cNvSpPr>
          <p:nvPr>
            <p:ph type="title"/>
          </p:nvPr>
        </p:nvSpPr>
        <p:spPr>
          <a:xfrm>
            <a:off x="251520" y="537714"/>
            <a:ext cx="8420472" cy="1091086"/>
          </a:xfrm>
        </p:spPr>
        <p:txBody>
          <a:bodyPr>
            <a:noAutofit/>
          </a:bodyPr>
          <a:lstStyle/>
          <a:p>
            <a:pPr>
              <a:lnSpc>
                <a:spcPct val="100000"/>
              </a:lnSpc>
            </a:pPr>
            <a:r>
              <a:rPr lang="sv-SE" sz="4800" dirty="0" smtClean="0">
                <a:solidFill>
                  <a:schemeClr val="tx1">
                    <a:lumMod val="50000"/>
                    <a:lumOff val="50000"/>
                  </a:schemeClr>
                </a:solidFill>
              </a:rPr>
              <a:t>Patientsäkerhet Grundutbildning</a:t>
            </a:r>
            <a:r>
              <a:rPr lang="sv-SE" sz="4800" dirty="0" smtClean="0"/>
              <a:t/>
            </a:r>
            <a:br>
              <a:rPr lang="sv-SE" sz="4800" dirty="0" smtClean="0"/>
            </a:br>
            <a:endParaRPr lang="sv-SE" sz="2400" dirty="0" smtClean="0">
              <a:solidFill>
                <a:schemeClr val="tx1"/>
              </a:solidFill>
              <a:latin typeface="MV Boli" panose="02000500030200090000" pitchFamily="2" charset="0"/>
              <a:cs typeface="MV Boli" panose="02000500030200090000" pitchFamily="2" charset="0"/>
            </a:endParaRPr>
          </a:p>
        </p:txBody>
      </p:sp>
      <p:pic>
        <p:nvPicPr>
          <p:cNvPr id="3" name="Bildobjekt 2"/>
          <p:cNvPicPr>
            <a:picLocks noChangeAspect="1"/>
          </p:cNvPicPr>
          <p:nvPr/>
        </p:nvPicPr>
        <p:blipFill>
          <a:blip r:embed="rId3"/>
          <a:stretch>
            <a:fillRect/>
          </a:stretch>
        </p:blipFill>
        <p:spPr>
          <a:xfrm>
            <a:off x="6948264" y="6309320"/>
            <a:ext cx="1878390" cy="277624"/>
          </a:xfrm>
          <a:prstGeom prst="rect">
            <a:avLst/>
          </a:prstGeom>
        </p:spPr>
      </p:pic>
      <p:sp>
        <p:nvSpPr>
          <p:cNvPr id="9" name="Rektangel 8"/>
          <p:cNvSpPr/>
          <p:nvPr/>
        </p:nvSpPr>
        <p:spPr>
          <a:xfrm>
            <a:off x="2901612" y="5406247"/>
            <a:ext cx="2736304" cy="432048"/>
          </a:xfrm>
          <a:prstGeom prst="rect">
            <a:avLst/>
          </a:prstGeom>
          <a:solidFill>
            <a:srgbClr val="FFFF00"/>
          </a:solid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latin typeface="Arial" panose="020B0604020202020204" pitchFamily="34" charset="0"/>
                <a:cs typeface="Arial" panose="020B0604020202020204" pitchFamily="34" charset="0"/>
              </a:rPr>
              <a:t>Sjukvård pågår!</a:t>
            </a:r>
            <a:endParaRPr lang="sv-SE" b="1" dirty="0">
              <a:solidFill>
                <a:schemeClr val="tx1"/>
              </a:solidFill>
              <a:latin typeface="Arial" panose="020B0604020202020204" pitchFamily="34" charset="0"/>
              <a:cs typeface="Arial" panose="020B0604020202020204" pitchFamily="34" charset="0"/>
            </a:endParaRPr>
          </a:p>
        </p:txBody>
      </p:sp>
      <p:sp>
        <p:nvSpPr>
          <p:cNvPr id="17" name="textruta 16"/>
          <p:cNvSpPr txBox="1"/>
          <p:nvPr/>
        </p:nvSpPr>
        <p:spPr>
          <a:xfrm>
            <a:off x="443332" y="1845785"/>
            <a:ext cx="8577989" cy="461665"/>
          </a:xfrm>
          <a:prstGeom prst="rect">
            <a:avLst/>
          </a:prstGeom>
          <a:noFill/>
        </p:spPr>
        <p:txBody>
          <a:bodyPr wrap="none" rtlCol="0">
            <a:spAutoFit/>
          </a:bodyPr>
          <a:lstStyle/>
          <a:p>
            <a:r>
              <a:rPr lang="sv-SE" sz="2400" dirty="0">
                <a:latin typeface="MV Boli" panose="02000500030200090000" pitchFamily="2" charset="0"/>
                <a:cs typeface="MV Boli" panose="02000500030200090000" pitchFamily="2" charset="0"/>
              </a:rPr>
              <a:t>Hur jag som arbetar i vården bidrar till en </a:t>
            </a:r>
            <a:r>
              <a:rPr lang="sv-SE" sz="2400" dirty="0" smtClean="0">
                <a:latin typeface="MV Boli" panose="02000500030200090000" pitchFamily="2" charset="0"/>
                <a:cs typeface="MV Boli" panose="02000500030200090000" pitchFamily="2" charset="0"/>
              </a:rPr>
              <a:t>säkrare </a:t>
            </a:r>
            <a:r>
              <a:rPr lang="sv-SE" sz="2400" dirty="0">
                <a:latin typeface="MV Boli" panose="02000500030200090000" pitchFamily="2" charset="0"/>
                <a:cs typeface="MV Boli" panose="02000500030200090000" pitchFamily="2" charset="0"/>
              </a:rPr>
              <a:t>vård! </a:t>
            </a:r>
            <a:endParaRPr lang="sv-SE" sz="2400" dirty="0"/>
          </a:p>
        </p:txBody>
      </p:sp>
      <p:pic>
        <p:nvPicPr>
          <p:cNvPr id="12" name="Bildobjekt 11">
            <a:hlinkClick r:id="rId4"/>
          </p:cNvPr>
          <p:cNvPicPr>
            <a:picLocks noChangeAspect="1"/>
          </p:cNvPicPr>
          <p:nvPr/>
        </p:nvPicPr>
        <p:blipFill rotWithShape="1">
          <a:blip r:embed="rId5"/>
          <a:srcRect l="1848"/>
          <a:stretch/>
        </p:blipFill>
        <p:spPr>
          <a:xfrm rot="266138">
            <a:off x="2841008" y="2375394"/>
            <a:ext cx="3241495" cy="29098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a:xfrm>
            <a:off x="1707257" y="1700808"/>
            <a:ext cx="5610225" cy="2564368"/>
          </a:xfrm>
        </p:spPr>
        <p:txBody>
          <a:bodyPr>
            <a:noAutofit/>
          </a:bodyPr>
          <a:lstStyle/>
          <a:p>
            <a:pPr marL="342900" lvl="0" indent="-342900" defTabSz="762000" fontAlgn="base">
              <a:spcAft>
                <a:spcPct val="0"/>
              </a:spcAft>
              <a:buClr>
                <a:srgbClr val="403D45"/>
              </a:buClr>
              <a:buFont typeface="+mj-lt"/>
              <a:buAutoNum type="arabicPeriod"/>
            </a:pPr>
            <a:r>
              <a:rPr lang="sv-SE" kern="0" cap="none" dirty="0">
                <a:solidFill>
                  <a:srgbClr val="403D45"/>
                </a:solidFill>
              </a:rPr>
              <a:t>Ökad patientsäkerhet</a:t>
            </a:r>
          </a:p>
          <a:p>
            <a:pPr marL="342900" lvl="0" indent="-342900" defTabSz="762000" fontAlgn="base">
              <a:spcAft>
                <a:spcPct val="0"/>
              </a:spcAft>
              <a:buClr>
                <a:srgbClr val="403D45"/>
              </a:buClr>
              <a:buFont typeface="+mj-lt"/>
              <a:buAutoNum type="arabicPeriod"/>
            </a:pPr>
            <a:r>
              <a:rPr lang="sv-SE" kern="0" cap="none" dirty="0">
                <a:solidFill>
                  <a:srgbClr val="403D45"/>
                </a:solidFill>
              </a:rPr>
              <a:t>Färre avvikelser</a:t>
            </a:r>
          </a:p>
          <a:p>
            <a:pPr marL="342900" lvl="0" indent="-342900" defTabSz="762000" fontAlgn="base">
              <a:spcAft>
                <a:spcPct val="0"/>
              </a:spcAft>
              <a:buClr>
                <a:srgbClr val="403D45"/>
              </a:buClr>
              <a:buFont typeface="+mj-lt"/>
              <a:buAutoNum type="arabicPeriod"/>
            </a:pPr>
            <a:r>
              <a:rPr lang="sv-SE" kern="0" cap="none" dirty="0">
                <a:solidFill>
                  <a:srgbClr val="403D45"/>
                </a:solidFill>
              </a:rPr>
              <a:t>Ökad patientnöjdhet</a:t>
            </a:r>
          </a:p>
          <a:p>
            <a:pPr marL="342900" lvl="0" indent="-342900" defTabSz="762000" fontAlgn="base">
              <a:spcAft>
                <a:spcPct val="0"/>
              </a:spcAft>
              <a:buClr>
                <a:srgbClr val="403D45"/>
              </a:buClr>
              <a:buFont typeface="+mj-lt"/>
              <a:buAutoNum type="arabicPeriod"/>
            </a:pPr>
            <a:r>
              <a:rPr lang="sv-SE" kern="0" cap="none" dirty="0">
                <a:solidFill>
                  <a:srgbClr val="403D45"/>
                </a:solidFill>
              </a:rPr>
              <a:t>Trygga patienter och närstående</a:t>
            </a:r>
          </a:p>
          <a:p>
            <a:pPr marL="342900" lvl="0" indent="-342900" defTabSz="762000" fontAlgn="base">
              <a:spcAft>
                <a:spcPct val="0"/>
              </a:spcAft>
              <a:buClr>
                <a:srgbClr val="403D45"/>
              </a:buClr>
              <a:buFont typeface="+mj-lt"/>
              <a:buAutoNum type="arabicPeriod"/>
            </a:pPr>
            <a:endParaRPr lang="sv-SE" kern="0" cap="none" dirty="0">
              <a:solidFill>
                <a:srgbClr val="403D45"/>
              </a:solidFill>
            </a:endParaRPr>
          </a:p>
          <a:p>
            <a:pPr marL="342900" lvl="0" indent="-342900" defTabSz="762000" fontAlgn="base">
              <a:spcAft>
                <a:spcPct val="0"/>
              </a:spcAft>
              <a:buClr>
                <a:srgbClr val="403D45"/>
              </a:buClr>
              <a:buFont typeface="+mj-lt"/>
              <a:buAutoNum type="arabicPeriod"/>
            </a:pPr>
            <a:r>
              <a:rPr lang="sv-SE" kern="0" cap="none" dirty="0" smtClean="0">
                <a:solidFill>
                  <a:srgbClr val="403D45"/>
                </a:solidFill>
              </a:rPr>
              <a:t>Lugnare </a:t>
            </a:r>
            <a:r>
              <a:rPr lang="sv-SE" kern="0" cap="none" dirty="0">
                <a:solidFill>
                  <a:srgbClr val="403D45"/>
                </a:solidFill>
              </a:rPr>
              <a:t>arbetsmiljö</a:t>
            </a:r>
          </a:p>
          <a:p>
            <a:pPr marL="342900" lvl="0" indent="-342900" defTabSz="762000" fontAlgn="base">
              <a:spcAft>
                <a:spcPct val="0"/>
              </a:spcAft>
              <a:buClr>
                <a:srgbClr val="403D45"/>
              </a:buClr>
              <a:buFont typeface="+mj-lt"/>
              <a:buAutoNum type="arabicPeriod"/>
            </a:pPr>
            <a:r>
              <a:rPr lang="sv-SE" kern="0" cap="none" dirty="0">
                <a:solidFill>
                  <a:srgbClr val="403D45"/>
                </a:solidFill>
              </a:rPr>
              <a:t>Färre ringningar</a:t>
            </a:r>
          </a:p>
          <a:p>
            <a:pPr marL="342900" lvl="0" indent="-342900" defTabSz="762000" fontAlgn="base">
              <a:spcAft>
                <a:spcPct val="0"/>
              </a:spcAft>
              <a:buClr>
                <a:srgbClr val="403D45"/>
              </a:buClr>
              <a:buFont typeface="+mj-lt"/>
              <a:buAutoNum type="arabicPeriod"/>
            </a:pPr>
            <a:r>
              <a:rPr lang="sv-SE" kern="0" cap="none" dirty="0">
                <a:solidFill>
                  <a:srgbClr val="403D45"/>
                </a:solidFill>
              </a:rPr>
              <a:t>Omvårdnad har fått högre ”status” </a:t>
            </a:r>
          </a:p>
          <a:p>
            <a:pPr marL="342900" lvl="0" indent="-342900" defTabSz="762000" fontAlgn="base">
              <a:spcAft>
                <a:spcPct val="0"/>
              </a:spcAft>
              <a:buClr>
                <a:srgbClr val="403D45"/>
              </a:buClr>
              <a:buFont typeface="+mj-lt"/>
              <a:buAutoNum type="arabicPeriod"/>
            </a:pPr>
            <a:r>
              <a:rPr lang="sv-SE" kern="0" cap="none" dirty="0">
                <a:solidFill>
                  <a:srgbClr val="403D45"/>
                </a:solidFill>
              </a:rPr>
              <a:t>Minskat ”spring” för personalen </a:t>
            </a:r>
          </a:p>
          <a:p>
            <a:pPr marL="342900" lvl="0" indent="-342900" defTabSz="762000" fontAlgn="base">
              <a:spcAft>
                <a:spcPct val="0"/>
              </a:spcAft>
              <a:buClr>
                <a:srgbClr val="403D45"/>
              </a:buClr>
              <a:buFont typeface="+mj-lt"/>
              <a:buAutoNum type="arabicPeriod"/>
            </a:pPr>
            <a:r>
              <a:rPr lang="sv-SE" kern="0" cap="none" dirty="0" smtClean="0">
                <a:solidFill>
                  <a:srgbClr val="403D45"/>
                </a:solidFill>
              </a:rPr>
              <a:t>(Färre </a:t>
            </a:r>
            <a:r>
              <a:rPr lang="sv-SE" kern="0" cap="none" dirty="0">
                <a:solidFill>
                  <a:srgbClr val="403D45"/>
                </a:solidFill>
              </a:rPr>
              <a:t>steg under arbetspass är uppmätt via stegräknare)</a:t>
            </a:r>
          </a:p>
          <a:p>
            <a:pPr marL="342900" lvl="0" indent="-342900" defTabSz="762000" fontAlgn="base">
              <a:spcAft>
                <a:spcPct val="0"/>
              </a:spcAft>
              <a:buClr>
                <a:srgbClr val="403D45"/>
              </a:buClr>
              <a:buFont typeface="+mj-lt"/>
              <a:buAutoNum type="arabicPeriod"/>
            </a:pPr>
            <a:r>
              <a:rPr lang="sv-SE" kern="0" cap="none" dirty="0">
                <a:solidFill>
                  <a:srgbClr val="403D45"/>
                </a:solidFill>
              </a:rPr>
              <a:t>Färre avbrott i det planerad arbetet</a:t>
            </a:r>
          </a:p>
        </p:txBody>
      </p:sp>
      <p:sp>
        <p:nvSpPr>
          <p:cNvPr id="3" name="Rubrik 2"/>
          <p:cNvSpPr>
            <a:spLocks noGrp="1"/>
          </p:cNvSpPr>
          <p:nvPr>
            <p:ph type="title"/>
          </p:nvPr>
        </p:nvSpPr>
        <p:spPr>
          <a:xfrm>
            <a:off x="269366" y="424839"/>
            <a:ext cx="8856984" cy="620712"/>
          </a:xfrm>
        </p:spPr>
        <p:txBody>
          <a:bodyPr>
            <a:noAutofit/>
          </a:bodyPr>
          <a:lstStyle/>
          <a:p>
            <a:pPr algn="ctr"/>
            <a:r>
              <a:rPr lang="sv-SE" sz="4400" b="0" dirty="0" smtClean="0">
                <a:solidFill>
                  <a:schemeClr val="tx1">
                    <a:lumMod val="50000"/>
                    <a:lumOff val="50000"/>
                  </a:schemeClr>
                </a:solidFill>
              </a:rPr>
              <a:t>10 Vinster </a:t>
            </a:r>
            <a:r>
              <a:rPr lang="sv-SE" sz="4400" b="0" dirty="0">
                <a:solidFill>
                  <a:schemeClr val="tx1">
                    <a:lumMod val="50000"/>
                    <a:lumOff val="50000"/>
                  </a:schemeClr>
                </a:solidFill>
              </a:rPr>
              <a:t>med </a:t>
            </a:r>
            <a:r>
              <a:rPr lang="sv-SE" sz="4400" b="0" dirty="0" smtClean="0">
                <a:solidFill>
                  <a:schemeClr val="tx1">
                    <a:lumMod val="50000"/>
                    <a:lumOff val="50000"/>
                  </a:schemeClr>
                </a:solidFill>
              </a:rPr>
              <a:t>”SE </a:t>
            </a:r>
            <a:r>
              <a:rPr lang="sv-SE" sz="4400" b="0" dirty="0">
                <a:solidFill>
                  <a:schemeClr val="tx1">
                    <a:lumMod val="50000"/>
                    <a:lumOff val="50000"/>
                  </a:schemeClr>
                </a:solidFill>
              </a:rPr>
              <a:t>upp </a:t>
            </a:r>
            <a:r>
              <a:rPr lang="sv-SE" sz="4400" b="0" dirty="0" smtClean="0">
                <a:solidFill>
                  <a:schemeClr val="tx1">
                    <a:lumMod val="50000"/>
                    <a:lumOff val="50000"/>
                  </a:schemeClr>
                </a:solidFill>
              </a:rPr>
              <a:t>rundor”</a:t>
            </a:r>
            <a:endParaRPr lang="sv-SE" sz="4400" b="0" dirty="0">
              <a:solidFill>
                <a:schemeClr val="tx1">
                  <a:lumMod val="50000"/>
                  <a:lumOff val="50000"/>
                </a:schemeClr>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251680"/>
            <a:ext cx="1740793" cy="52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Bildobjekt 3"/>
          <p:cNvPicPr>
            <a:picLocks noChangeAspect="1"/>
          </p:cNvPicPr>
          <p:nvPr/>
        </p:nvPicPr>
        <p:blipFill rotWithShape="1">
          <a:blip r:embed="rId3"/>
          <a:srcRect l="2602" t="2339" r="3720" b="3425"/>
          <a:stretch/>
        </p:blipFill>
        <p:spPr>
          <a:xfrm>
            <a:off x="5508104" y="1916831"/>
            <a:ext cx="2592288" cy="2592289"/>
          </a:xfrm>
          <a:prstGeom prst="rect">
            <a:avLst/>
          </a:prstGeom>
        </p:spPr>
      </p:pic>
    </p:spTree>
    <p:extLst>
      <p:ext uri="{BB962C8B-B14F-4D97-AF65-F5344CB8AC3E}">
        <p14:creationId xmlns:p14="http://schemas.microsoft.com/office/powerpoint/2010/main" val="3405515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87041" y="260648"/>
            <a:ext cx="7772400" cy="1143000"/>
          </a:xfrm>
        </p:spPr>
        <p:txBody>
          <a:bodyPr/>
          <a:lstStyle/>
          <a:p>
            <a:r>
              <a:rPr lang="sv-SE" dirty="0" smtClean="0">
                <a:solidFill>
                  <a:schemeClr val="tx1">
                    <a:lumMod val="50000"/>
                    <a:lumOff val="50000"/>
                  </a:schemeClr>
                </a:solidFill>
              </a:rPr>
              <a:t>Gröna korset metod att se Risker</a:t>
            </a:r>
            <a:endParaRPr lang="sv-SE" dirty="0">
              <a:solidFill>
                <a:schemeClr val="tx1">
                  <a:lumMod val="50000"/>
                  <a:lumOff val="50000"/>
                </a:schemeClr>
              </a:solidFill>
            </a:endParaRPr>
          </a:p>
        </p:txBody>
      </p:sp>
      <p:sp>
        <p:nvSpPr>
          <p:cNvPr id="3" name="Platshållare för innehåll 2"/>
          <p:cNvSpPr>
            <a:spLocks noGrp="1"/>
          </p:cNvSpPr>
          <p:nvPr>
            <p:ph idx="1"/>
          </p:nvPr>
        </p:nvSpPr>
        <p:spPr>
          <a:xfrm>
            <a:off x="615033" y="1421099"/>
            <a:ext cx="4389015" cy="1068139"/>
          </a:xfrm>
          <a:prstGeom prst="rect">
            <a:avLst/>
          </a:prstGeom>
        </p:spPr>
        <p:txBody>
          <a:bodyPr>
            <a:normAutofit fontScale="25000" lnSpcReduction="20000"/>
          </a:bodyPr>
          <a:lstStyle/>
          <a:p>
            <a:r>
              <a:rPr lang="sv-SE" sz="9600" cap="none" dirty="0" smtClean="0"/>
              <a:t>Används för dagligen identifiera och visualisering av patientsäkerhetsrisker och vårdskador.</a:t>
            </a:r>
          </a:p>
          <a:p>
            <a:r>
              <a:rPr lang="sv-SE" sz="9600" cap="none" dirty="0" smtClean="0"/>
              <a:t>Möjliggör att medarbetare kan ta delansvar för att </a:t>
            </a:r>
            <a:r>
              <a:rPr lang="sv-SE" sz="9600" cap="none" dirty="0" err="1" smtClean="0"/>
              <a:t>minimiera</a:t>
            </a:r>
            <a:r>
              <a:rPr lang="sv-SE" sz="9600" cap="none" dirty="0" smtClean="0"/>
              <a:t> negativa händelser och vårdskador.</a:t>
            </a:r>
          </a:p>
          <a:p>
            <a:r>
              <a:rPr lang="sv-SE" sz="9600" cap="none" dirty="0" smtClean="0"/>
              <a:t>Skapar ett underlag för systematiskt dagligt förbättringsarbete.</a:t>
            </a:r>
          </a:p>
          <a:p>
            <a:r>
              <a:rPr lang="sv-SE" sz="9600" cap="none" dirty="0" smtClean="0"/>
              <a:t>Kan användas för att </a:t>
            </a:r>
            <a:br>
              <a:rPr lang="sv-SE" sz="9600" cap="none" dirty="0" smtClean="0"/>
            </a:br>
            <a:r>
              <a:rPr lang="sv-SE" sz="9600" cap="none" dirty="0" smtClean="0"/>
              <a:t>mäta och visualisera förbättringar.</a:t>
            </a:r>
          </a:p>
          <a:p>
            <a:pPr marL="0" indent="0">
              <a:buNone/>
            </a:pPr>
            <a:endParaRPr lang="sv-SE" dirty="0" smtClean="0"/>
          </a:p>
          <a:p>
            <a:endParaRPr lang="sv-S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6218485"/>
            <a:ext cx="189071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objekt 5"/>
          <p:cNvPicPr>
            <a:picLocks noChangeAspect="1"/>
          </p:cNvPicPr>
          <p:nvPr/>
        </p:nvPicPr>
        <p:blipFill>
          <a:blip r:embed="rId3"/>
          <a:stretch>
            <a:fillRect/>
          </a:stretch>
        </p:blipFill>
        <p:spPr>
          <a:xfrm>
            <a:off x="5364088" y="1213784"/>
            <a:ext cx="2539381" cy="2550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Bildobjekt 3"/>
          <p:cNvPicPr>
            <a:picLocks noChangeAspect="1"/>
          </p:cNvPicPr>
          <p:nvPr/>
        </p:nvPicPr>
        <p:blipFill>
          <a:blip r:embed="rId4"/>
          <a:stretch>
            <a:fillRect/>
          </a:stretch>
        </p:blipFill>
        <p:spPr>
          <a:xfrm>
            <a:off x="4914554" y="3242299"/>
            <a:ext cx="3438447" cy="2578836"/>
          </a:xfrm>
          <a:prstGeom prst="rect">
            <a:avLst/>
          </a:prstGeom>
        </p:spPr>
      </p:pic>
      <p:pic>
        <p:nvPicPr>
          <p:cNvPr id="8" name="Bildobjekt 7"/>
          <p:cNvPicPr>
            <a:picLocks noChangeAspect="1"/>
          </p:cNvPicPr>
          <p:nvPr/>
        </p:nvPicPr>
        <p:blipFill>
          <a:blip r:embed="rId5"/>
          <a:stretch>
            <a:fillRect/>
          </a:stretch>
        </p:blipFill>
        <p:spPr>
          <a:xfrm>
            <a:off x="4427984" y="4338273"/>
            <a:ext cx="2470196" cy="2141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30434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547664" y="1112654"/>
            <a:ext cx="2737331" cy="2757912"/>
          </a:xfrm>
          <a:prstGeom prst="rect">
            <a:avLst/>
          </a:prstGeom>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495" y="2060848"/>
            <a:ext cx="3888432" cy="29163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051" name="Rectangle 5"/>
          <p:cNvSpPr>
            <a:spLocks noChangeArrowheads="1"/>
          </p:cNvSpPr>
          <p:nvPr/>
        </p:nvSpPr>
        <p:spPr bwMode="auto">
          <a:xfrm>
            <a:off x="827584" y="260648"/>
            <a:ext cx="8099822" cy="166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None/>
            </a:pPr>
            <a:r>
              <a:rPr lang="sv-SE" altLang="sv-SE" sz="4400" cap="all" dirty="0">
                <a:solidFill>
                  <a:schemeClr val="tx1">
                    <a:lumMod val="50000"/>
                    <a:lumOff val="50000"/>
                  </a:schemeClr>
                </a:solidFill>
                <a:latin typeface="+mj-lt"/>
                <a:ea typeface="+mj-ea"/>
                <a:cs typeface="+mj-cs"/>
              </a:rPr>
              <a:t>Din </a:t>
            </a:r>
            <a:r>
              <a:rPr lang="sv-SE" altLang="sv-SE" sz="4400" cap="all" dirty="0" smtClean="0">
                <a:solidFill>
                  <a:schemeClr val="tx1">
                    <a:lumMod val="50000"/>
                    <a:lumOff val="50000"/>
                  </a:schemeClr>
                </a:solidFill>
                <a:latin typeface="+mj-lt"/>
                <a:ea typeface="+mj-ea"/>
                <a:cs typeface="+mj-cs"/>
              </a:rPr>
              <a:t>säkerhet på </a:t>
            </a:r>
            <a:r>
              <a:rPr lang="sv-SE" altLang="sv-SE" sz="4400" cap="all" dirty="0">
                <a:solidFill>
                  <a:schemeClr val="tx1">
                    <a:lumMod val="50000"/>
                    <a:lumOff val="50000"/>
                  </a:schemeClr>
                </a:solidFill>
                <a:latin typeface="+mj-lt"/>
                <a:ea typeface="+mj-ea"/>
                <a:cs typeface="+mj-cs"/>
              </a:rPr>
              <a:t>sjukhus</a:t>
            </a:r>
          </a:p>
        </p:txBody>
      </p:sp>
      <p:pic>
        <p:nvPicPr>
          <p:cNvPr id="205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6251680"/>
            <a:ext cx="1740793" cy="52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3338863"/>
            <a:ext cx="3574983" cy="26812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57854570"/>
      </p:ext>
    </p:extLst>
  </p:cSld>
  <p:clrMapOvr>
    <a:masterClrMapping/>
  </p:clrMapOvr>
  <p:transition spd="slow" advClick="0" advTm="7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4175" y="123217"/>
            <a:ext cx="7886700" cy="1325563"/>
          </a:xfrm>
        </p:spPr>
        <p:txBody>
          <a:bodyPr/>
          <a:lstStyle/>
          <a:p>
            <a:pPr algn="ctr"/>
            <a:r>
              <a:rPr lang="sv-SE" dirty="0" smtClean="0">
                <a:solidFill>
                  <a:schemeClr val="tx1">
                    <a:lumMod val="50000"/>
                    <a:lumOff val="50000"/>
                  </a:schemeClr>
                </a:solidFill>
              </a:rPr>
              <a:t>Hälso- och sjukvårdspersonal har skyldighet att rapportera risker och avvikelser</a:t>
            </a:r>
            <a:endParaRPr lang="sv-SE" dirty="0">
              <a:solidFill>
                <a:schemeClr val="tx1">
                  <a:lumMod val="50000"/>
                  <a:lumOff val="50000"/>
                </a:schemeClr>
              </a:solidFill>
            </a:endParaRPr>
          </a:p>
        </p:txBody>
      </p:sp>
      <p:pic>
        <p:nvPicPr>
          <p:cNvPr id="4" name="Platshållare för innehåll 3"/>
          <p:cNvPicPr>
            <a:picLocks noGrp="1" noChangeAspect="1"/>
          </p:cNvPicPr>
          <p:nvPr>
            <p:ph idx="1"/>
          </p:nvPr>
        </p:nvPicPr>
        <p:blipFill>
          <a:blip r:embed="rId3"/>
          <a:stretch>
            <a:fillRect/>
          </a:stretch>
        </p:blipFill>
        <p:spPr>
          <a:xfrm>
            <a:off x="1394359" y="1772816"/>
            <a:ext cx="3544329" cy="29265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Bildobjekt 4"/>
          <p:cNvPicPr>
            <a:picLocks noChangeAspect="1"/>
          </p:cNvPicPr>
          <p:nvPr/>
        </p:nvPicPr>
        <p:blipFill>
          <a:blip r:embed="rId4"/>
          <a:stretch>
            <a:fillRect/>
          </a:stretch>
        </p:blipFill>
        <p:spPr>
          <a:xfrm rot="1847153">
            <a:off x="5390248" y="1858039"/>
            <a:ext cx="3168352" cy="2122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ruta 5"/>
          <p:cNvSpPr txBox="1"/>
          <p:nvPr/>
        </p:nvSpPr>
        <p:spPr>
          <a:xfrm>
            <a:off x="467544" y="5265703"/>
            <a:ext cx="8603637" cy="1046440"/>
          </a:xfrm>
          <a:prstGeom prst="rect">
            <a:avLst/>
          </a:prstGeom>
          <a:noFill/>
        </p:spPr>
        <p:txBody>
          <a:bodyPr wrap="none" rtlCol="0">
            <a:spAutoFit/>
          </a:bodyPr>
          <a:lstStyle/>
          <a:p>
            <a:pPr marL="304800" indent="-304800">
              <a:buSzTx/>
              <a:buFont typeface="Arial" charset="0"/>
              <a:buNone/>
            </a:pPr>
            <a:r>
              <a:rPr lang="sv-SE" altLang="sv-SE" sz="1400" dirty="0" smtClean="0"/>
              <a:t>4 </a:t>
            </a:r>
            <a:r>
              <a:rPr lang="sv-SE" altLang="sv-SE" sz="1400" dirty="0"/>
              <a:t>§ </a:t>
            </a:r>
            <a:r>
              <a:rPr lang="sv-SE" altLang="sv-SE" sz="1600" dirty="0"/>
              <a:t>All hälso- och sjukvårdspersonal är </a:t>
            </a:r>
            <a:r>
              <a:rPr lang="sv-SE" altLang="sv-SE" sz="1600" b="1" i="1" dirty="0"/>
              <a:t>skyldiga </a:t>
            </a:r>
            <a:r>
              <a:rPr lang="sv-SE" altLang="sv-SE" sz="1600" b="1" i="1" dirty="0" smtClean="0"/>
              <a:t>att </a:t>
            </a:r>
            <a:r>
              <a:rPr lang="sv-SE" altLang="sv-SE" sz="1600" b="1" i="1" dirty="0"/>
              <a:t>bidra </a:t>
            </a:r>
            <a:r>
              <a:rPr lang="sv-SE" altLang="sv-SE" sz="1600" dirty="0"/>
              <a:t>till att hög </a:t>
            </a:r>
            <a:endParaRPr lang="sv-SE" altLang="sv-SE" sz="1600" dirty="0" smtClean="0"/>
          </a:p>
          <a:p>
            <a:pPr marL="304800" indent="-304800">
              <a:buSzTx/>
              <a:buFont typeface="Arial" charset="0"/>
              <a:buNone/>
            </a:pPr>
            <a:r>
              <a:rPr lang="sv-SE" altLang="sv-SE" sz="1600" dirty="0" smtClean="0"/>
              <a:t>patientsäkerhet </a:t>
            </a:r>
            <a:r>
              <a:rPr lang="sv-SE" altLang="sv-SE" sz="1600" dirty="0"/>
              <a:t>upprätthålls i </a:t>
            </a:r>
            <a:r>
              <a:rPr lang="sv-SE" altLang="sv-SE" sz="1600" dirty="0" smtClean="0"/>
              <a:t>verksamheten </a:t>
            </a:r>
            <a:r>
              <a:rPr lang="sv-SE" altLang="sv-SE" sz="1600" b="1" i="1" dirty="0" smtClean="0"/>
              <a:t>rapportera </a:t>
            </a:r>
            <a:r>
              <a:rPr lang="sv-SE" altLang="sv-SE" sz="1600" b="1" i="1" dirty="0"/>
              <a:t>avvikelser, </a:t>
            </a:r>
            <a:r>
              <a:rPr lang="sv-SE" altLang="sv-SE" sz="1600" b="1" i="1" dirty="0" smtClean="0"/>
              <a:t>risker och tillbud </a:t>
            </a:r>
          </a:p>
          <a:p>
            <a:pPr marL="304800" indent="-304800">
              <a:buSzTx/>
              <a:buFont typeface="Arial" charset="0"/>
              <a:buNone/>
            </a:pPr>
            <a:r>
              <a:rPr lang="sv-SE" altLang="sv-SE" sz="1600" b="1" i="1" dirty="0" smtClean="0"/>
              <a:t>och </a:t>
            </a:r>
            <a:r>
              <a:rPr lang="sv-SE" altLang="sv-SE" sz="1600" dirty="0" smtClean="0"/>
              <a:t>att </a:t>
            </a:r>
            <a:r>
              <a:rPr lang="sv-SE" altLang="sv-SE" sz="1600" b="1" i="1" dirty="0" smtClean="0"/>
              <a:t>rapportera </a:t>
            </a:r>
            <a:r>
              <a:rPr lang="sv-SE" altLang="sv-SE" sz="1600" b="1" i="1" dirty="0"/>
              <a:t>andra skador </a:t>
            </a:r>
            <a:r>
              <a:rPr lang="sv-SE" altLang="sv-SE" sz="1600" dirty="0"/>
              <a:t>än vårdskador till följd av säkerhetsbrister i verksamheten </a:t>
            </a:r>
          </a:p>
          <a:p>
            <a:pPr>
              <a:buSzTx/>
            </a:pPr>
            <a:r>
              <a:rPr lang="sv-SE" altLang="sv-SE" sz="1400" dirty="0"/>
              <a:t>PSL 2010:659</a:t>
            </a:r>
          </a:p>
        </p:txBody>
      </p:sp>
    </p:spTree>
    <p:extLst>
      <p:ext uri="{BB962C8B-B14F-4D97-AF65-F5344CB8AC3E}">
        <p14:creationId xmlns:p14="http://schemas.microsoft.com/office/powerpoint/2010/main" val="1970695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88288" y="1566510"/>
            <a:ext cx="8425226" cy="5102850"/>
          </a:xfrm>
        </p:spPr>
        <p:txBody>
          <a:bodyPr>
            <a:normAutofit fontScale="85000" lnSpcReduction="20000"/>
          </a:bodyPr>
          <a:lstStyle/>
          <a:p>
            <a:pPr marL="0" indent="0">
              <a:buSzTx/>
              <a:buNone/>
            </a:pPr>
            <a:endParaRPr lang="sv-SE" dirty="0" smtClean="0"/>
          </a:p>
          <a:p>
            <a:pPr marL="107950" indent="-107950">
              <a:buSzTx/>
              <a:buFont typeface="Arial" charset="0"/>
              <a:buChar char="•"/>
            </a:pPr>
            <a:endParaRPr lang="sv-SE" dirty="0" smtClean="0"/>
          </a:p>
          <a:p>
            <a:r>
              <a:rPr lang="sv-SE" sz="3400" dirty="0" smtClean="0"/>
              <a:t>Patient faller och skadar sig</a:t>
            </a:r>
          </a:p>
          <a:p>
            <a:endParaRPr lang="sv-SE" sz="3400" dirty="0" smtClean="0"/>
          </a:p>
          <a:p>
            <a:r>
              <a:rPr lang="sv-SE" sz="3400" dirty="0" smtClean="0"/>
              <a:t>Patient faller, men </a:t>
            </a:r>
          </a:p>
          <a:p>
            <a:pPr marL="0" indent="0">
              <a:buNone/>
            </a:pPr>
            <a:r>
              <a:rPr lang="sv-SE" sz="3400" dirty="0" smtClean="0"/>
              <a:t>    skadar sig inte</a:t>
            </a:r>
          </a:p>
          <a:p>
            <a:endParaRPr lang="sv-SE" sz="3400" dirty="0" smtClean="0"/>
          </a:p>
          <a:p>
            <a:r>
              <a:rPr lang="sv-SE" sz="3400" dirty="0" smtClean="0"/>
              <a:t>Det finns risk att </a:t>
            </a:r>
          </a:p>
          <a:p>
            <a:pPr marL="0" indent="0">
              <a:buNone/>
            </a:pPr>
            <a:r>
              <a:rPr lang="sv-SE" sz="3400" dirty="0" smtClean="0"/>
              <a:t>     patienter kan falla </a:t>
            </a:r>
            <a:endParaRPr lang="sv-SE" sz="3400" b="1" dirty="0">
              <a:solidFill>
                <a:srgbClr val="00B050"/>
              </a:solidFill>
            </a:endParaRPr>
          </a:p>
          <a:p>
            <a:pPr marL="0" indent="0">
              <a:buNone/>
            </a:pPr>
            <a:endParaRPr lang="sv-SE" sz="3400" dirty="0" smtClean="0"/>
          </a:p>
          <a:p>
            <a:r>
              <a:rPr lang="sv-SE" sz="3400" dirty="0" smtClean="0"/>
              <a:t>Patient faller och </a:t>
            </a:r>
          </a:p>
          <a:p>
            <a:pPr marL="0" indent="0">
              <a:buNone/>
            </a:pPr>
            <a:r>
              <a:rPr lang="sv-SE" sz="3400" dirty="0" smtClean="0"/>
              <a:t>    skadar sig inte, men känner sig mycket ledsen                                        </a:t>
            </a:r>
            <a:br>
              <a:rPr lang="sv-SE" sz="3400" dirty="0" smtClean="0"/>
            </a:br>
            <a:r>
              <a:rPr lang="sv-SE" sz="3400" dirty="0" smtClean="0"/>
              <a:t>    och rädd efteråt</a:t>
            </a:r>
          </a:p>
        </p:txBody>
      </p:sp>
      <p:sp>
        <p:nvSpPr>
          <p:cNvPr id="3" name="textruta 2"/>
          <p:cNvSpPr txBox="1"/>
          <p:nvPr/>
        </p:nvSpPr>
        <p:spPr>
          <a:xfrm>
            <a:off x="-77638" y="1077724"/>
            <a:ext cx="5922095" cy="892552"/>
          </a:xfrm>
          <a:prstGeom prst="rect">
            <a:avLst/>
          </a:prstGeom>
          <a:noFill/>
        </p:spPr>
        <p:txBody>
          <a:bodyPr wrap="square" rtlCol="0">
            <a:spAutoFit/>
          </a:bodyPr>
          <a:lstStyle/>
          <a:p>
            <a:r>
              <a:rPr lang="sv-SE" dirty="0" smtClean="0">
                <a:latin typeface="Comic Sans MS" panose="030F0702030302020204" pitchFamily="66" charset="0"/>
              </a:rPr>
              <a:t> </a:t>
            </a:r>
          </a:p>
          <a:p>
            <a:endParaRPr lang="sv-SE" dirty="0">
              <a:latin typeface="Comic Sans MS" panose="030F0702030302020204" pitchFamily="66" charset="0"/>
            </a:endParaRPr>
          </a:p>
        </p:txBody>
      </p:sp>
      <p:sp>
        <p:nvSpPr>
          <p:cNvPr id="2" name="textruta 1"/>
          <p:cNvSpPr txBox="1"/>
          <p:nvPr/>
        </p:nvSpPr>
        <p:spPr>
          <a:xfrm>
            <a:off x="827584" y="1215803"/>
            <a:ext cx="5734262" cy="492443"/>
          </a:xfrm>
          <a:prstGeom prst="rect">
            <a:avLst/>
          </a:prstGeom>
          <a:noFill/>
        </p:spPr>
        <p:txBody>
          <a:bodyPr wrap="none" rtlCol="0">
            <a:spAutoFit/>
          </a:bodyPr>
          <a:lstStyle/>
          <a:p>
            <a:r>
              <a:rPr lang="sv-SE" dirty="0" smtClean="0">
                <a:latin typeface="MV Boli" panose="02000500030200090000" pitchFamily="2" charset="0"/>
                <a:cs typeface="MV Boli" panose="02000500030200090000" pitchFamily="2" charset="0"/>
              </a:rPr>
              <a:t>Vad ska rapporteras? Vad tror du?</a:t>
            </a:r>
            <a:endParaRPr lang="sv-SE" dirty="0">
              <a:latin typeface="MV Boli" panose="02000500030200090000" pitchFamily="2" charset="0"/>
              <a:cs typeface="MV Boli" panose="02000500030200090000" pitchFamily="2" charset="0"/>
            </a:endParaRP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42" r="4927"/>
          <a:stretch/>
        </p:blipFill>
        <p:spPr bwMode="auto">
          <a:xfrm>
            <a:off x="4613516" y="3008270"/>
            <a:ext cx="2622780" cy="239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5436096" y="2177057"/>
            <a:ext cx="545342" cy="430887"/>
          </a:xfrm>
          <a:prstGeom prst="rect">
            <a:avLst/>
          </a:prstGeom>
        </p:spPr>
        <p:txBody>
          <a:bodyPr wrap="none">
            <a:spAutoFit/>
          </a:bodyPr>
          <a:lstStyle/>
          <a:p>
            <a:r>
              <a:rPr lang="sv-SE" sz="2200" b="1" dirty="0" smtClean="0">
                <a:solidFill>
                  <a:srgbClr val="00B050"/>
                </a:solidFill>
              </a:rPr>
              <a:t>JA</a:t>
            </a:r>
            <a:endParaRPr lang="sv-SE" sz="2200" b="1" dirty="0">
              <a:solidFill>
                <a:srgbClr val="00B050"/>
              </a:solidFill>
            </a:endParaRPr>
          </a:p>
        </p:txBody>
      </p:sp>
      <p:sp>
        <p:nvSpPr>
          <p:cNvPr id="14" name="Rektangel 13"/>
          <p:cNvSpPr/>
          <p:nvPr/>
        </p:nvSpPr>
        <p:spPr>
          <a:xfrm>
            <a:off x="3445951" y="3285568"/>
            <a:ext cx="545342" cy="430887"/>
          </a:xfrm>
          <a:prstGeom prst="rect">
            <a:avLst/>
          </a:prstGeom>
        </p:spPr>
        <p:txBody>
          <a:bodyPr wrap="none">
            <a:spAutoFit/>
          </a:bodyPr>
          <a:lstStyle/>
          <a:p>
            <a:r>
              <a:rPr lang="sv-SE" sz="2200" b="1" dirty="0" smtClean="0">
                <a:solidFill>
                  <a:srgbClr val="00B050"/>
                </a:solidFill>
              </a:rPr>
              <a:t>JA</a:t>
            </a:r>
            <a:endParaRPr lang="sv-SE" sz="2200" b="1" dirty="0">
              <a:solidFill>
                <a:srgbClr val="00B050"/>
              </a:solidFill>
            </a:endParaRPr>
          </a:p>
        </p:txBody>
      </p:sp>
      <p:sp>
        <p:nvSpPr>
          <p:cNvPr id="16" name="Rektangel 15"/>
          <p:cNvSpPr/>
          <p:nvPr/>
        </p:nvSpPr>
        <p:spPr>
          <a:xfrm>
            <a:off x="3991293" y="4509120"/>
            <a:ext cx="545342" cy="430887"/>
          </a:xfrm>
          <a:prstGeom prst="rect">
            <a:avLst/>
          </a:prstGeom>
        </p:spPr>
        <p:txBody>
          <a:bodyPr wrap="none">
            <a:spAutoFit/>
          </a:bodyPr>
          <a:lstStyle/>
          <a:p>
            <a:r>
              <a:rPr lang="sv-SE" sz="2200" b="1" dirty="0" smtClean="0">
                <a:solidFill>
                  <a:srgbClr val="00B050"/>
                </a:solidFill>
              </a:rPr>
              <a:t>JA</a:t>
            </a:r>
            <a:endParaRPr lang="sv-SE" sz="2200" b="1" dirty="0">
              <a:solidFill>
                <a:srgbClr val="00B050"/>
              </a:solidFill>
            </a:endParaRPr>
          </a:p>
        </p:txBody>
      </p:sp>
      <p:sp>
        <p:nvSpPr>
          <p:cNvPr id="17" name="Rektangel 16"/>
          <p:cNvSpPr/>
          <p:nvPr/>
        </p:nvSpPr>
        <p:spPr>
          <a:xfrm>
            <a:off x="3741174" y="6021288"/>
            <a:ext cx="545342" cy="430887"/>
          </a:xfrm>
          <a:prstGeom prst="rect">
            <a:avLst/>
          </a:prstGeom>
        </p:spPr>
        <p:txBody>
          <a:bodyPr wrap="none">
            <a:spAutoFit/>
          </a:bodyPr>
          <a:lstStyle/>
          <a:p>
            <a:r>
              <a:rPr lang="sv-SE" sz="2200" b="1" dirty="0" smtClean="0">
                <a:solidFill>
                  <a:srgbClr val="00B050"/>
                </a:solidFill>
              </a:rPr>
              <a:t>JA</a:t>
            </a:r>
            <a:endParaRPr lang="sv-SE" sz="2200" b="1" dirty="0">
              <a:solidFill>
                <a:srgbClr val="00B050"/>
              </a:solidFill>
            </a:endParaRPr>
          </a:p>
        </p:txBody>
      </p:sp>
      <p:pic>
        <p:nvPicPr>
          <p:cNvPr id="7" name="Bildobjekt 6"/>
          <p:cNvPicPr>
            <a:picLocks noChangeAspect="1"/>
          </p:cNvPicPr>
          <p:nvPr/>
        </p:nvPicPr>
        <p:blipFill>
          <a:blip r:embed="rId5"/>
          <a:stretch>
            <a:fillRect/>
          </a:stretch>
        </p:blipFill>
        <p:spPr>
          <a:xfrm>
            <a:off x="7101445" y="6452175"/>
            <a:ext cx="1877731" cy="274344"/>
          </a:xfrm>
          <a:prstGeom prst="rect">
            <a:avLst/>
          </a:prstGeom>
        </p:spPr>
      </p:pic>
      <p:sp>
        <p:nvSpPr>
          <p:cNvPr id="18" name="Rectangle 2"/>
          <p:cNvSpPr txBox="1">
            <a:spLocks noChangeArrowheads="1"/>
          </p:cNvSpPr>
          <p:nvPr/>
        </p:nvSpPr>
        <p:spPr>
          <a:xfrm>
            <a:off x="650435" y="-111973"/>
            <a:ext cx="77724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ct val="90000"/>
              </a:lnSpc>
              <a:spcAft>
                <a:spcPts val="0"/>
              </a:spcAft>
            </a:pPr>
            <a:r>
              <a:rPr lang="sv-SE" sz="4400" cap="all" dirty="0" smtClean="0">
                <a:solidFill>
                  <a:schemeClr val="tx1">
                    <a:lumMod val="50000"/>
                    <a:lumOff val="50000"/>
                  </a:schemeClr>
                </a:solidFill>
                <a:effectLst/>
                <a:latin typeface="+mj-lt"/>
              </a:rPr>
              <a:t>VAD SKA vi rapportera?</a:t>
            </a:r>
            <a:endParaRPr lang="sv-SE" sz="4400" cap="all" dirty="0">
              <a:solidFill>
                <a:schemeClr val="tx1">
                  <a:lumMod val="50000"/>
                  <a:lumOff val="50000"/>
                </a:schemeClr>
              </a:solidFill>
              <a:effectLst/>
              <a:latin typeface="+mj-lt"/>
            </a:endParaRPr>
          </a:p>
        </p:txBody>
      </p:sp>
    </p:spTree>
    <p:extLst>
      <p:ext uri="{BB962C8B-B14F-4D97-AF65-F5344CB8AC3E}">
        <p14:creationId xmlns:p14="http://schemas.microsoft.com/office/powerpoint/2010/main" val="1547896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08728"/>
            <a:ext cx="4135026" cy="225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359" y="1205637"/>
            <a:ext cx="3696008" cy="220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artisticPencilSketch/>
                    </a14:imgEffect>
                    <a14:imgEffect>
                      <a14:sharpenSoften amount="20000"/>
                    </a14:imgEffect>
                    <a14:imgEffect>
                      <a14:brightnessContrast bright="-5000" contrast="55000"/>
                    </a14:imgEffect>
                  </a14:imgLayer>
                </a14:imgProps>
              </a:ext>
              <a:ext uri="{28A0092B-C50C-407E-A947-70E740481C1C}">
                <a14:useLocalDpi xmlns:a14="http://schemas.microsoft.com/office/drawing/2010/main" val="0"/>
              </a:ext>
            </a:extLst>
          </a:blip>
          <a:srcRect b="8007"/>
          <a:stretch/>
        </p:blipFill>
        <p:spPr bwMode="auto">
          <a:xfrm>
            <a:off x="5551651" y="4293095"/>
            <a:ext cx="3094114" cy="1669555"/>
          </a:xfrm>
          <a:prstGeom prst="rect">
            <a:avLst/>
          </a:prstGeom>
          <a:noFill/>
          <a:ln>
            <a:noFill/>
          </a:ln>
          <a:scene3d>
            <a:camera prst="orthographicFront">
              <a:rot lat="0" lon="10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Rectangle 3"/>
          <p:cNvSpPr>
            <a:spLocks noGrp="1" noChangeArrowheads="1"/>
          </p:cNvSpPr>
          <p:nvPr>
            <p:ph idx="1"/>
          </p:nvPr>
        </p:nvSpPr>
        <p:spPr/>
        <p:txBody>
          <a:bodyPr/>
          <a:lstStyle/>
          <a:p>
            <a:pPr marL="107950" indent="-107950">
              <a:buSzTx/>
              <a:buFont typeface="Arial" charset="0"/>
              <a:buChar char="•"/>
            </a:pPr>
            <a:endParaRPr lang="sv-SE" dirty="0" smtClean="0"/>
          </a:p>
          <a:p>
            <a:pPr marL="107950" indent="-107950">
              <a:buSzTx/>
              <a:buFont typeface="Arial" charset="0"/>
              <a:buChar char="•"/>
            </a:pPr>
            <a:endParaRPr lang="sv-SE" dirty="0" smtClean="0"/>
          </a:p>
          <a:p>
            <a:pPr marL="107950" indent="-107950">
              <a:buSzTx/>
              <a:buFont typeface="Arial" charset="0"/>
              <a:buChar char="•"/>
            </a:pPr>
            <a:endParaRPr lang="sv-SE" dirty="0" smtClean="0"/>
          </a:p>
          <a:p>
            <a:pPr marL="107950" indent="-107950">
              <a:buSzTx/>
              <a:buFont typeface="Arial" charset="0"/>
              <a:buChar char="•"/>
            </a:pPr>
            <a:endParaRPr lang="sv-SE" dirty="0" smtClean="0"/>
          </a:p>
          <a:p>
            <a:pPr marL="0" indent="0">
              <a:buSzTx/>
              <a:buNone/>
            </a:pPr>
            <a:endParaRPr lang="sv-SE" dirty="0" smtClean="0"/>
          </a:p>
        </p:txBody>
      </p:sp>
      <p:sp>
        <p:nvSpPr>
          <p:cNvPr id="2" name="textruta 1"/>
          <p:cNvSpPr txBox="1"/>
          <p:nvPr/>
        </p:nvSpPr>
        <p:spPr>
          <a:xfrm>
            <a:off x="611560" y="1988840"/>
            <a:ext cx="184731" cy="492443"/>
          </a:xfrm>
          <a:prstGeom prst="rect">
            <a:avLst/>
          </a:prstGeom>
          <a:noFill/>
        </p:spPr>
        <p:txBody>
          <a:bodyPr wrap="none" rtlCol="0">
            <a:spAutoFit/>
          </a:bodyPr>
          <a:lstStyle/>
          <a:p>
            <a:endParaRPr lang="sv-SE" dirty="0"/>
          </a:p>
        </p:txBody>
      </p:sp>
      <p:sp>
        <p:nvSpPr>
          <p:cNvPr id="5" name="textruta 4"/>
          <p:cNvSpPr txBox="1"/>
          <p:nvPr/>
        </p:nvSpPr>
        <p:spPr>
          <a:xfrm>
            <a:off x="863084" y="1711760"/>
            <a:ext cx="360040" cy="492443"/>
          </a:xfrm>
          <a:prstGeom prst="rect">
            <a:avLst/>
          </a:prstGeom>
          <a:solidFill>
            <a:schemeClr val="bg1"/>
          </a:solidFill>
          <a:ln w="6350">
            <a:solidFill>
              <a:schemeClr val="tx1"/>
            </a:solidFill>
          </a:ln>
        </p:spPr>
        <p:txBody>
          <a:bodyPr wrap="square" rtlCol="0">
            <a:spAutoFit/>
          </a:bodyPr>
          <a:lstStyle/>
          <a:p>
            <a:r>
              <a:rPr lang="sv-SE" dirty="0" smtClean="0">
                <a:latin typeface="Comic Sans MS" panose="030F0702030302020204" pitchFamily="66" charset="0"/>
              </a:rPr>
              <a:t>1</a:t>
            </a:r>
            <a:endParaRPr lang="sv-SE" dirty="0">
              <a:latin typeface="Comic Sans MS" panose="030F0702030302020204" pitchFamily="66" charset="0"/>
            </a:endParaRPr>
          </a:p>
        </p:txBody>
      </p:sp>
      <p:sp>
        <p:nvSpPr>
          <p:cNvPr id="15" name="textruta 14"/>
          <p:cNvSpPr txBox="1"/>
          <p:nvPr/>
        </p:nvSpPr>
        <p:spPr>
          <a:xfrm>
            <a:off x="2974855" y="1711759"/>
            <a:ext cx="360040" cy="492443"/>
          </a:xfrm>
          <a:prstGeom prst="rect">
            <a:avLst/>
          </a:prstGeom>
          <a:solidFill>
            <a:schemeClr val="bg1"/>
          </a:solidFill>
          <a:ln w="6350">
            <a:solidFill>
              <a:schemeClr val="tx1"/>
            </a:solidFill>
          </a:ln>
        </p:spPr>
        <p:txBody>
          <a:bodyPr wrap="square" rtlCol="0">
            <a:spAutoFit/>
          </a:bodyPr>
          <a:lstStyle/>
          <a:p>
            <a:r>
              <a:rPr lang="sv-SE" dirty="0" smtClean="0">
                <a:latin typeface="Comic Sans MS" panose="030F0702030302020204" pitchFamily="66" charset="0"/>
              </a:rPr>
              <a:t>2</a:t>
            </a:r>
            <a:endParaRPr lang="sv-SE" dirty="0">
              <a:latin typeface="Comic Sans MS" panose="030F0702030302020204" pitchFamily="66" charset="0"/>
            </a:endParaRPr>
          </a:p>
        </p:txBody>
      </p:sp>
      <p:sp>
        <p:nvSpPr>
          <p:cNvPr id="6" name="Höger 5"/>
          <p:cNvSpPr/>
          <p:nvPr/>
        </p:nvSpPr>
        <p:spPr>
          <a:xfrm>
            <a:off x="4716016" y="5005841"/>
            <a:ext cx="763074" cy="389365"/>
          </a:xfrm>
          <a:prstGeom prst="rightArrow">
            <a:avLst/>
          </a:prstGeom>
          <a:solidFill>
            <a:schemeClr val="bg2">
              <a:lumMod val="9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Höger 19"/>
          <p:cNvSpPr/>
          <p:nvPr/>
        </p:nvSpPr>
        <p:spPr>
          <a:xfrm rot="5234156">
            <a:off x="-786620" y="2325095"/>
            <a:ext cx="454048" cy="250660"/>
          </a:xfrm>
          <a:prstGeom prst="rightArrow">
            <a:avLst/>
          </a:prstGeom>
          <a:solidFill>
            <a:schemeClr val="bg2">
              <a:lumMod val="9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21" name="Höger 20"/>
          <p:cNvSpPr/>
          <p:nvPr/>
        </p:nvSpPr>
        <p:spPr>
          <a:xfrm rot="5234156">
            <a:off x="928468" y="2378779"/>
            <a:ext cx="469669" cy="340872"/>
          </a:xfrm>
          <a:prstGeom prst="rightArrow">
            <a:avLst/>
          </a:prstGeom>
          <a:solidFill>
            <a:schemeClr val="bg2">
              <a:lumMod val="9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22" name="Höger 21"/>
          <p:cNvSpPr/>
          <p:nvPr/>
        </p:nvSpPr>
        <p:spPr>
          <a:xfrm rot="5234156">
            <a:off x="2921583" y="2310848"/>
            <a:ext cx="469669" cy="340872"/>
          </a:xfrm>
          <a:prstGeom prst="rightArrow">
            <a:avLst/>
          </a:prstGeom>
          <a:solidFill>
            <a:schemeClr val="bg2">
              <a:lumMod val="9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7" name="textruta 6"/>
          <p:cNvSpPr txBox="1"/>
          <p:nvPr/>
        </p:nvSpPr>
        <p:spPr>
          <a:xfrm>
            <a:off x="5551651" y="3789040"/>
            <a:ext cx="1903085" cy="338554"/>
          </a:xfrm>
          <a:prstGeom prst="rect">
            <a:avLst/>
          </a:prstGeom>
          <a:noFill/>
        </p:spPr>
        <p:txBody>
          <a:bodyPr wrap="none" rtlCol="0">
            <a:spAutoFit/>
          </a:bodyPr>
          <a:lstStyle/>
          <a:p>
            <a:r>
              <a:rPr lang="sv-SE" sz="1600" dirty="0" smtClean="0">
                <a:latin typeface="MV Boli" panose="02000500030200090000" pitchFamily="2" charset="0"/>
                <a:cs typeface="MV Boli" panose="02000500030200090000" pitchFamily="2" charset="0"/>
                <a:hlinkClick r:id="rId7"/>
              </a:rPr>
              <a:t>LÄNK till Synergi</a:t>
            </a:r>
            <a:endParaRPr lang="sv-SE" sz="1600" dirty="0">
              <a:latin typeface="MV Boli" panose="02000500030200090000" pitchFamily="2" charset="0"/>
              <a:cs typeface="MV Boli" panose="02000500030200090000" pitchFamily="2" charset="0"/>
            </a:endParaRPr>
          </a:p>
        </p:txBody>
      </p:sp>
      <p:sp>
        <p:nvSpPr>
          <p:cNvPr id="3" name="Rektangel 2"/>
          <p:cNvSpPr/>
          <p:nvPr/>
        </p:nvSpPr>
        <p:spPr>
          <a:xfrm>
            <a:off x="467544" y="3212976"/>
            <a:ext cx="2016224" cy="454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0110" y="3068563"/>
            <a:ext cx="3164271" cy="35559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3" name="textruta 22"/>
          <p:cNvSpPr txBox="1"/>
          <p:nvPr/>
        </p:nvSpPr>
        <p:spPr>
          <a:xfrm>
            <a:off x="2614815" y="3465874"/>
            <a:ext cx="360040" cy="492443"/>
          </a:xfrm>
          <a:prstGeom prst="rect">
            <a:avLst/>
          </a:prstGeom>
          <a:solidFill>
            <a:schemeClr val="bg1"/>
          </a:solidFill>
          <a:ln w="6350">
            <a:solidFill>
              <a:schemeClr val="tx1"/>
            </a:solidFill>
          </a:ln>
        </p:spPr>
        <p:txBody>
          <a:bodyPr wrap="square" rtlCol="0">
            <a:spAutoFit/>
          </a:bodyPr>
          <a:lstStyle/>
          <a:p>
            <a:r>
              <a:rPr lang="sv-SE" dirty="0" smtClean="0">
                <a:latin typeface="Comic Sans MS" panose="030F0702030302020204" pitchFamily="66" charset="0"/>
              </a:rPr>
              <a:t>3</a:t>
            </a:r>
            <a:endParaRPr lang="sv-SE" dirty="0">
              <a:latin typeface="Comic Sans MS" panose="030F0702030302020204" pitchFamily="66" charset="0"/>
            </a:endParaRPr>
          </a:p>
        </p:txBody>
      </p:sp>
      <p:pic>
        <p:nvPicPr>
          <p:cNvPr id="4" name="Bildobjekt 3"/>
          <p:cNvPicPr>
            <a:picLocks noChangeAspect="1"/>
          </p:cNvPicPr>
          <p:nvPr/>
        </p:nvPicPr>
        <p:blipFill>
          <a:blip r:embed="rId9"/>
          <a:stretch>
            <a:fillRect/>
          </a:stretch>
        </p:blipFill>
        <p:spPr>
          <a:xfrm>
            <a:off x="7150445" y="6480463"/>
            <a:ext cx="1877731" cy="274344"/>
          </a:xfrm>
          <a:prstGeom prst="rect">
            <a:avLst/>
          </a:prstGeom>
        </p:spPr>
      </p:pic>
      <p:sp>
        <p:nvSpPr>
          <p:cNvPr id="24" name="Rectangle 2"/>
          <p:cNvSpPr txBox="1">
            <a:spLocks noChangeArrowheads="1"/>
          </p:cNvSpPr>
          <p:nvPr/>
        </p:nvSpPr>
        <p:spPr>
          <a:xfrm>
            <a:off x="685800" y="-336331"/>
            <a:ext cx="77724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ct val="90000"/>
              </a:lnSpc>
              <a:spcAft>
                <a:spcPts val="0"/>
              </a:spcAft>
            </a:pPr>
            <a:r>
              <a:rPr lang="sv-SE" sz="4400" cap="all" dirty="0" smtClean="0">
                <a:solidFill>
                  <a:schemeClr val="tx1">
                    <a:lumMod val="50000"/>
                    <a:lumOff val="50000"/>
                  </a:schemeClr>
                </a:solidFill>
                <a:effectLst/>
                <a:latin typeface="+mj-lt"/>
              </a:rPr>
              <a:t>Kan du rapportera?</a:t>
            </a:r>
            <a:endParaRPr lang="sv-SE" sz="4400" cap="all" dirty="0">
              <a:solidFill>
                <a:schemeClr val="tx1">
                  <a:lumMod val="50000"/>
                  <a:lumOff val="50000"/>
                </a:schemeClr>
              </a:solidFill>
              <a:effectLst/>
              <a:latin typeface="+mj-lt"/>
            </a:endParaRPr>
          </a:p>
        </p:txBody>
      </p:sp>
      <p:sp>
        <p:nvSpPr>
          <p:cNvPr id="8" name="textruta 7"/>
          <p:cNvSpPr txBox="1"/>
          <p:nvPr/>
        </p:nvSpPr>
        <p:spPr>
          <a:xfrm>
            <a:off x="5136534" y="2148851"/>
            <a:ext cx="3692036" cy="584775"/>
          </a:xfrm>
          <a:prstGeom prst="rect">
            <a:avLst/>
          </a:prstGeom>
          <a:noFill/>
        </p:spPr>
        <p:txBody>
          <a:bodyPr wrap="none" rtlCol="0">
            <a:spAutoFit/>
          </a:bodyPr>
          <a:lstStyle/>
          <a:p>
            <a:r>
              <a:rPr lang="sv-SE" sz="3200" i="1" dirty="0" smtClean="0">
                <a:solidFill>
                  <a:schemeClr val="tx1">
                    <a:lumMod val="50000"/>
                    <a:lumOff val="50000"/>
                  </a:schemeClr>
                </a:solidFill>
              </a:rPr>
              <a:t>Har Du inloggning?</a:t>
            </a:r>
            <a:endParaRPr lang="sv-SE" sz="3200" i="1" dirty="0">
              <a:solidFill>
                <a:schemeClr val="tx1">
                  <a:lumMod val="50000"/>
                  <a:lumOff val="50000"/>
                </a:schemeClr>
              </a:solidFill>
            </a:endParaRPr>
          </a:p>
        </p:txBody>
      </p:sp>
    </p:spTree>
    <p:extLst>
      <p:ext uri="{BB962C8B-B14F-4D97-AF65-F5344CB8AC3E}">
        <p14:creationId xmlns:p14="http://schemas.microsoft.com/office/powerpoint/2010/main" val="1396422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53856" y="2632874"/>
            <a:ext cx="1446229" cy="406859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solidFill>
                  <a:schemeClr val="tx1"/>
                </a:solidFill>
              </a:rPr>
              <a:t>Insamla fakta</a:t>
            </a:r>
          </a:p>
          <a:p>
            <a:pPr algn="ctr"/>
            <a:r>
              <a:rPr lang="sv-SE" sz="1800" b="1" dirty="0">
                <a:solidFill>
                  <a:schemeClr val="tx1"/>
                </a:solidFill>
              </a:rPr>
              <a:t>Rapporten</a:t>
            </a:r>
          </a:p>
          <a:p>
            <a:pPr algn="ctr"/>
            <a:r>
              <a:rPr lang="sv-SE" sz="2000" dirty="0">
                <a:solidFill>
                  <a:schemeClr val="tx1"/>
                </a:solidFill>
              </a:rPr>
              <a:t>Vad hände</a:t>
            </a:r>
          </a:p>
          <a:p>
            <a:pPr algn="ctr"/>
            <a:r>
              <a:rPr lang="sv-SE" sz="2000" dirty="0">
                <a:solidFill>
                  <a:schemeClr val="tx1"/>
                </a:solidFill>
              </a:rPr>
              <a:t>Vem äger problemet?</a:t>
            </a:r>
          </a:p>
          <a:p>
            <a:pPr algn="ctr"/>
            <a:r>
              <a:rPr lang="sv-SE" sz="2000" dirty="0">
                <a:solidFill>
                  <a:schemeClr val="tx1"/>
                </a:solidFill>
              </a:rPr>
              <a:t>Ärendetyp</a:t>
            </a:r>
          </a:p>
        </p:txBody>
      </p:sp>
      <p:sp>
        <p:nvSpPr>
          <p:cNvPr id="18" name="Rektangel 17"/>
          <p:cNvSpPr/>
          <p:nvPr/>
        </p:nvSpPr>
        <p:spPr>
          <a:xfrm>
            <a:off x="7908742" y="691011"/>
            <a:ext cx="1152128" cy="594597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v-SE" b="1" dirty="0" smtClean="0">
                <a:solidFill>
                  <a:schemeClr val="tx1"/>
                </a:solidFill>
              </a:rPr>
              <a:t/>
            </a:r>
            <a:br>
              <a:rPr lang="sv-SE" b="1" dirty="0" smtClean="0">
                <a:solidFill>
                  <a:schemeClr val="tx1"/>
                </a:solidFill>
              </a:rPr>
            </a:br>
            <a:r>
              <a:rPr lang="sv-SE" b="1" dirty="0" smtClean="0">
                <a:solidFill>
                  <a:schemeClr val="tx1"/>
                </a:solidFill>
              </a:rPr>
              <a:t/>
            </a:r>
            <a:br>
              <a:rPr lang="sv-SE" b="1" dirty="0" smtClean="0">
                <a:solidFill>
                  <a:schemeClr val="tx1"/>
                </a:solidFill>
              </a:rPr>
            </a:br>
            <a:r>
              <a:rPr lang="sv-SE" b="1" dirty="0" smtClean="0">
                <a:solidFill>
                  <a:schemeClr val="tx1"/>
                </a:solidFill>
              </a:rPr>
              <a:t/>
            </a:r>
            <a:br>
              <a:rPr lang="sv-SE" b="1" dirty="0" smtClean="0">
                <a:solidFill>
                  <a:schemeClr val="tx1"/>
                </a:solidFill>
              </a:rPr>
            </a:br>
            <a:r>
              <a:rPr lang="sv-SE" b="1" dirty="0" smtClean="0">
                <a:solidFill>
                  <a:schemeClr val="tx1"/>
                </a:solidFill>
              </a:rPr>
              <a:t>Återkoppling</a:t>
            </a:r>
          </a:p>
          <a:p>
            <a:pPr algn="ctr"/>
            <a:r>
              <a:rPr lang="sv-SE" dirty="0" smtClean="0">
                <a:solidFill>
                  <a:schemeClr val="tx1"/>
                </a:solidFill>
              </a:rPr>
              <a:t>Rapportören får ett svar</a:t>
            </a:r>
            <a:br>
              <a:rPr lang="sv-SE" dirty="0" smtClean="0">
                <a:solidFill>
                  <a:schemeClr val="tx1"/>
                </a:solidFill>
              </a:rPr>
            </a:br>
            <a:endParaRPr lang="sv-SE" dirty="0" smtClean="0">
              <a:solidFill>
                <a:schemeClr val="tx1"/>
              </a:solidFill>
            </a:endParaRPr>
          </a:p>
          <a:p>
            <a:pPr algn="ctr"/>
            <a:endParaRPr lang="sv-SE" b="1" dirty="0" smtClean="0">
              <a:solidFill>
                <a:schemeClr val="tx1"/>
              </a:solidFill>
            </a:endParaRPr>
          </a:p>
          <a:p>
            <a:pPr algn="ctr"/>
            <a:endParaRPr lang="sv-SE" b="1" dirty="0">
              <a:solidFill>
                <a:schemeClr val="tx1"/>
              </a:solidFill>
            </a:endParaRPr>
          </a:p>
        </p:txBody>
      </p:sp>
      <p:sp>
        <p:nvSpPr>
          <p:cNvPr id="15" name="Rektangel 14"/>
          <p:cNvSpPr/>
          <p:nvPr/>
        </p:nvSpPr>
        <p:spPr>
          <a:xfrm>
            <a:off x="1835601" y="2092610"/>
            <a:ext cx="1716682" cy="460862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solidFill>
                  <a:schemeClr val="tx1"/>
                </a:solidFill>
              </a:rPr>
              <a:t>Klassificera</a:t>
            </a:r>
          </a:p>
          <a:p>
            <a:pPr algn="ctr"/>
            <a:r>
              <a:rPr lang="sv-SE" sz="2000" dirty="0">
                <a:solidFill>
                  <a:schemeClr val="tx1"/>
                </a:solidFill>
              </a:rPr>
              <a:t>Bedöma </a:t>
            </a:r>
            <a:r>
              <a:rPr lang="sv-SE" sz="2000" dirty="0" smtClean="0">
                <a:solidFill>
                  <a:schemeClr val="tx1"/>
                </a:solidFill>
              </a:rPr>
              <a:t>vårdskada</a:t>
            </a:r>
            <a:endParaRPr lang="sv-SE" sz="2000" dirty="0">
              <a:solidFill>
                <a:schemeClr val="tx1"/>
              </a:solidFill>
            </a:endParaRPr>
          </a:p>
          <a:p>
            <a:pPr algn="ctr"/>
            <a:r>
              <a:rPr lang="sv-SE" sz="2000" dirty="0" smtClean="0">
                <a:solidFill>
                  <a:schemeClr val="tx1"/>
                </a:solidFill>
              </a:rPr>
              <a:t/>
            </a:r>
            <a:br>
              <a:rPr lang="sv-SE" sz="2000" dirty="0" smtClean="0">
                <a:solidFill>
                  <a:schemeClr val="tx1"/>
                </a:solidFill>
              </a:rPr>
            </a:br>
            <a:r>
              <a:rPr lang="sv-SE" sz="2000" dirty="0" smtClean="0">
                <a:solidFill>
                  <a:schemeClr val="tx1"/>
                </a:solidFill>
              </a:rPr>
              <a:t>Bedöma </a:t>
            </a:r>
            <a:r>
              <a:rPr lang="sv-SE" sz="2000" dirty="0">
                <a:solidFill>
                  <a:schemeClr val="tx1"/>
                </a:solidFill>
              </a:rPr>
              <a:t>risk </a:t>
            </a:r>
            <a:br>
              <a:rPr lang="sv-SE" sz="2000" dirty="0">
                <a:solidFill>
                  <a:schemeClr val="tx1"/>
                </a:solidFill>
              </a:rPr>
            </a:br>
            <a:r>
              <a:rPr lang="sv-SE" sz="2000" dirty="0">
                <a:solidFill>
                  <a:schemeClr val="tx1"/>
                </a:solidFill>
              </a:rPr>
              <a:t>att </a:t>
            </a:r>
            <a:r>
              <a:rPr lang="sv-SE" sz="2000" dirty="0" smtClean="0">
                <a:solidFill>
                  <a:schemeClr val="tx1"/>
                </a:solidFill>
              </a:rPr>
              <a:t>det</a:t>
            </a:r>
            <a:r>
              <a:rPr lang="sv-SE" sz="2000" dirty="0">
                <a:solidFill>
                  <a:schemeClr val="tx1"/>
                </a:solidFill>
              </a:rPr>
              <a:t/>
            </a:r>
            <a:br>
              <a:rPr lang="sv-SE" sz="2000" dirty="0">
                <a:solidFill>
                  <a:schemeClr val="tx1"/>
                </a:solidFill>
              </a:rPr>
            </a:br>
            <a:r>
              <a:rPr lang="sv-SE" sz="2000" dirty="0">
                <a:solidFill>
                  <a:schemeClr val="tx1"/>
                </a:solidFill>
              </a:rPr>
              <a:t> händer igen</a:t>
            </a:r>
          </a:p>
        </p:txBody>
      </p:sp>
      <p:sp>
        <p:nvSpPr>
          <p:cNvPr id="17" name="Rektangel 16"/>
          <p:cNvSpPr/>
          <p:nvPr/>
        </p:nvSpPr>
        <p:spPr>
          <a:xfrm>
            <a:off x="3716642" y="1697746"/>
            <a:ext cx="1801837" cy="496866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b="1" dirty="0" smtClean="0">
                <a:solidFill>
                  <a:schemeClr val="tx1"/>
                </a:solidFill>
              </a:rPr>
              <a:t>Orsaker</a:t>
            </a:r>
            <a:endParaRPr lang="sv-SE" sz="1800" b="1" dirty="0">
              <a:solidFill>
                <a:schemeClr val="tx1"/>
              </a:solidFill>
            </a:endParaRPr>
          </a:p>
          <a:p>
            <a:pPr algn="ctr"/>
            <a:r>
              <a:rPr lang="sv-SE" sz="1800" dirty="0" smtClean="0">
                <a:solidFill>
                  <a:schemeClr val="tx1"/>
                </a:solidFill>
              </a:rPr>
              <a:t>Bakomliggande</a:t>
            </a:r>
          </a:p>
          <a:p>
            <a:pPr algn="ctr"/>
            <a:r>
              <a:rPr lang="sv-SE" sz="1800" dirty="0" smtClean="0">
                <a:solidFill>
                  <a:schemeClr val="tx1"/>
                </a:solidFill>
              </a:rPr>
              <a:t>Varför </a:t>
            </a:r>
            <a:r>
              <a:rPr lang="sv-SE" sz="1800" dirty="0">
                <a:solidFill>
                  <a:schemeClr val="tx1"/>
                </a:solidFill>
              </a:rPr>
              <a:t>hände </a:t>
            </a:r>
            <a:r>
              <a:rPr lang="sv-SE" sz="1800" dirty="0" smtClean="0">
                <a:solidFill>
                  <a:schemeClr val="tx1"/>
                </a:solidFill>
              </a:rPr>
              <a:t>detta?</a:t>
            </a:r>
            <a:endParaRPr lang="sv-SE" sz="1800" dirty="0">
              <a:solidFill>
                <a:schemeClr val="tx1"/>
              </a:solidFill>
            </a:endParaRPr>
          </a:p>
          <a:p>
            <a:pPr algn="ctr"/>
            <a:r>
              <a:rPr lang="sv-SE" sz="1800" dirty="0">
                <a:solidFill>
                  <a:schemeClr val="tx1"/>
                </a:solidFill>
              </a:rPr>
              <a:t>MTO-perspektivet</a:t>
            </a:r>
          </a:p>
        </p:txBody>
      </p:sp>
      <p:sp>
        <p:nvSpPr>
          <p:cNvPr id="16" name="Rektangel 15"/>
          <p:cNvSpPr/>
          <p:nvPr/>
        </p:nvSpPr>
        <p:spPr>
          <a:xfrm>
            <a:off x="5638975" y="1043817"/>
            <a:ext cx="2187026" cy="5619283"/>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Åtgärder</a:t>
            </a:r>
          </a:p>
          <a:p>
            <a:pPr algn="ctr"/>
            <a:r>
              <a:rPr lang="sv-SE" dirty="0" smtClean="0">
                <a:solidFill>
                  <a:schemeClr val="tx1"/>
                </a:solidFill>
              </a:rPr>
              <a:t>Förebygga</a:t>
            </a:r>
          </a:p>
          <a:p>
            <a:pPr algn="ctr"/>
            <a:r>
              <a:rPr lang="sv-SE" dirty="0" smtClean="0">
                <a:solidFill>
                  <a:schemeClr val="tx1"/>
                </a:solidFill>
              </a:rPr>
              <a:t>Korrigera</a:t>
            </a:r>
          </a:p>
          <a:p>
            <a:pPr algn="ctr"/>
            <a:r>
              <a:rPr lang="sv-SE" dirty="0" smtClean="0">
                <a:solidFill>
                  <a:schemeClr val="tx1"/>
                </a:solidFill>
              </a:rPr>
              <a:t>Långsikt</a:t>
            </a:r>
          </a:p>
          <a:p>
            <a:pPr algn="ctr"/>
            <a:r>
              <a:rPr lang="sv-SE" dirty="0" smtClean="0">
                <a:solidFill>
                  <a:schemeClr val="tx1"/>
                </a:solidFill>
              </a:rPr>
              <a:t>Kort sikt</a:t>
            </a:r>
          </a:p>
          <a:p>
            <a:pPr algn="ctr"/>
            <a:r>
              <a:rPr lang="sv-SE" dirty="0" smtClean="0">
                <a:solidFill>
                  <a:schemeClr val="tx1"/>
                </a:solidFill>
              </a:rPr>
              <a:t>Vem är ansvarig?</a:t>
            </a:r>
          </a:p>
          <a:p>
            <a:pPr algn="ctr"/>
            <a:r>
              <a:rPr lang="sv-SE" dirty="0" smtClean="0">
                <a:solidFill>
                  <a:schemeClr val="tx1"/>
                </a:solidFill>
              </a:rPr>
              <a:t>Uppföljning?</a:t>
            </a:r>
          </a:p>
          <a:p>
            <a:pPr algn="ctr"/>
            <a:r>
              <a:rPr lang="sv-SE" dirty="0" smtClean="0">
                <a:solidFill>
                  <a:schemeClr val="tx1"/>
                </a:solidFill>
              </a:rPr>
              <a:t>När och hur</a:t>
            </a:r>
          </a:p>
          <a:p>
            <a:pPr algn="ctr"/>
            <a:endParaRPr lang="sv-SE" b="1" dirty="0" smtClean="0">
              <a:solidFill>
                <a:schemeClr val="tx1"/>
              </a:solidFill>
            </a:endParaRPr>
          </a:p>
          <a:p>
            <a:pPr algn="ctr"/>
            <a:endParaRPr lang="sv-SE" b="1" dirty="0">
              <a:solidFill>
                <a:schemeClr val="tx1"/>
              </a:solidFill>
            </a:endParaRPr>
          </a:p>
        </p:txBody>
      </p:sp>
      <p:sp>
        <p:nvSpPr>
          <p:cNvPr id="19" name="Rectangle 2"/>
          <p:cNvSpPr txBox="1">
            <a:spLocks noChangeArrowheads="1"/>
          </p:cNvSpPr>
          <p:nvPr/>
        </p:nvSpPr>
        <p:spPr>
          <a:xfrm>
            <a:off x="767826" y="-107969"/>
            <a:ext cx="77724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ct val="90000"/>
              </a:lnSpc>
              <a:spcAft>
                <a:spcPts val="0"/>
              </a:spcAft>
            </a:pPr>
            <a:r>
              <a:rPr lang="sv-SE" sz="4400" cap="all" dirty="0" smtClean="0">
                <a:solidFill>
                  <a:schemeClr val="tx1">
                    <a:lumMod val="50000"/>
                    <a:lumOff val="50000"/>
                  </a:schemeClr>
                </a:solidFill>
                <a:effectLst/>
                <a:latin typeface="+mj-lt"/>
              </a:rPr>
              <a:t>Hur bearbetas din Synergi?</a:t>
            </a:r>
            <a:endParaRPr lang="sv-SE" sz="4400" cap="all" dirty="0">
              <a:solidFill>
                <a:schemeClr val="tx1">
                  <a:lumMod val="50000"/>
                  <a:lumOff val="50000"/>
                </a:schemeClr>
              </a:solidFill>
              <a:effectLst/>
              <a:latin typeface="+mj-lt"/>
            </a:endParaRPr>
          </a:p>
        </p:txBody>
      </p:sp>
    </p:spTree>
    <p:extLst>
      <p:ext uri="{BB962C8B-B14F-4D97-AF65-F5344CB8AC3E}">
        <p14:creationId xmlns:p14="http://schemas.microsoft.com/office/powerpoint/2010/main" val="3897906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öger 15"/>
          <p:cNvSpPr/>
          <p:nvPr/>
        </p:nvSpPr>
        <p:spPr>
          <a:xfrm rot="18853030">
            <a:off x="1679420" y="3133458"/>
            <a:ext cx="1476769" cy="508856"/>
          </a:xfrm>
          <a:prstGeom prst="rightArrow">
            <a:avLst/>
          </a:prstGeom>
          <a:solidFill>
            <a:srgbClr val="8AEE26"/>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71" name="Rectangle 3"/>
          <p:cNvSpPr>
            <a:spLocks noGrp="1" noChangeArrowheads="1"/>
          </p:cNvSpPr>
          <p:nvPr>
            <p:ph idx="1"/>
          </p:nvPr>
        </p:nvSpPr>
        <p:spPr>
          <a:xfrm>
            <a:off x="488288" y="1566510"/>
            <a:ext cx="8229600" cy="4525963"/>
          </a:xfrm>
        </p:spPr>
        <p:txBody>
          <a:bodyPr/>
          <a:lstStyle/>
          <a:p>
            <a:pPr marL="107950" indent="-107950">
              <a:buSzTx/>
              <a:buFont typeface="Arial" charset="0"/>
              <a:buChar char="•"/>
            </a:pPr>
            <a:endParaRPr lang="sv-SE" dirty="0" smtClean="0"/>
          </a:p>
          <a:p>
            <a:pPr marL="107950" indent="-107950">
              <a:buSzTx/>
              <a:buFont typeface="Arial" charset="0"/>
              <a:buChar char="•"/>
            </a:pPr>
            <a:endParaRPr lang="sv-SE" dirty="0" smtClean="0"/>
          </a:p>
          <a:p>
            <a:pPr marL="107950" indent="-107950">
              <a:buSzTx/>
              <a:buFont typeface="Arial" charset="0"/>
              <a:buChar char="•"/>
            </a:pPr>
            <a:endParaRPr lang="sv-SE" dirty="0" smtClean="0"/>
          </a:p>
          <a:p>
            <a:pPr marL="107950" indent="-107950">
              <a:buSzTx/>
              <a:buFont typeface="Arial" charset="0"/>
              <a:buChar char="•"/>
            </a:pPr>
            <a:endParaRPr lang="sv-SE" dirty="0" smtClean="0"/>
          </a:p>
          <a:p>
            <a:pPr marL="0" indent="0">
              <a:buSzTx/>
              <a:buNone/>
            </a:pPr>
            <a:endParaRPr lang="sv-SE" dirty="0" smtClean="0"/>
          </a:p>
        </p:txBody>
      </p:sp>
      <p:sp>
        <p:nvSpPr>
          <p:cNvPr id="3" name="textruta 2"/>
          <p:cNvSpPr txBox="1"/>
          <p:nvPr/>
        </p:nvSpPr>
        <p:spPr>
          <a:xfrm>
            <a:off x="527937" y="1427647"/>
            <a:ext cx="8004503" cy="892552"/>
          </a:xfrm>
          <a:prstGeom prst="rect">
            <a:avLst/>
          </a:prstGeom>
          <a:noFill/>
        </p:spPr>
        <p:txBody>
          <a:bodyPr wrap="square" rtlCol="0">
            <a:spAutoFit/>
          </a:bodyPr>
          <a:lstStyle/>
          <a:p>
            <a:r>
              <a:rPr lang="sv-SE" dirty="0" smtClean="0">
                <a:latin typeface="MV Boli" panose="02000500030200090000" pitchFamily="2" charset="0"/>
                <a:cs typeface="MV Boli" panose="02000500030200090000" pitchFamily="2" charset="0"/>
              </a:rPr>
              <a:t>Hur patienter/anhöriga kan klaga på vården?</a:t>
            </a:r>
          </a:p>
          <a:p>
            <a:endParaRPr lang="sv-SE" dirty="0">
              <a:latin typeface="MV Boli" panose="02000500030200090000" pitchFamily="2" charset="0"/>
              <a:cs typeface="MV Boli" panose="02000500030200090000" pitchFamily="2" charset="0"/>
            </a:endParaRPr>
          </a:p>
        </p:txBody>
      </p:sp>
      <p:sp>
        <p:nvSpPr>
          <p:cNvPr id="4" name="textruta 3"/>
          <p:cNvSpPr txBox="1"/>
          <p:nvPr/>
        </p:nvSpPr>
        <p:spPr>
          <a:xfrm>
            <a:off x="2347563" y="2402529"/>
            <a:ext cx="3332964" cy="492443"/>
          </a:xfrm>
          <a:prstGeom prst="rect">
            <a:avLst/>
          </a:prstGeom>
          <a:noFill/>
        </p:spPr>
        <p:txBody>
          <a:bodyPr wrap="none" rtlCol="0">
            <a:spAutoFit/>
          </a:bodyPr>
          <a:lstStyle/>
          <a:p>
            <a:r>
              <a:rPr lang="sv-SE" dirty="0" smtClean="0">
                <a:latin typeface="Arial" panose="020B0604020202020204" pitchFamily="34" charset="0"/>
                <a:cs typeface="Arial" panose="020B0604020202020204" pitchFamily="34" charset="0"/>
              </a:rPr>
              <a:t>Patientnämnden </a:t>
            </a:r>
            <a:r>
              <a:rPr lang="sv-SE" dirty="0" err="1" smtClean="0">
                <a:latin typeface="Arial" panose="020B0604020202020204" pitchFamily="34" charset="0"/>
                <a:cs typeface="Arial" panose="020B0604020202020204" pitchFamily="34" charset="0"/>
              </a:rPr>
              <a:t>PaN</a:t>
            </a:r>
            <a:endParaRPr lang="sv-SE" dirty="0">
              <a:latin typeface="Arial" panose="020B0604020202020204" pitchFamily="34" charset="0"/>
              <a:cs typeface="Arial" panose="020B0604020202020204" pitchFamily="34" charset="0"/>
            </a:endParaRPr>
          </a:p>
        </p:txBody>
      </p:sp>
      <p:sp>
        <p:nvSpPr>
          <p:cNvPr id="17" name="textruta 16"/>
          <p:cNvSpPr txBox="1"/>
          <p:nvPr/>
        </p:nvSpPr>
        <p:spPr>
          <a:xfrm>
            <a:off x="3682250" y="3855568"/>
            <a:ext cx="4807726" cy="584775"/>
          </a:xfrm>
          <a:prstGeom prst="rect">
            <a:avLst/>
          </a:prstGeom>
          <a:noFill/>
        </p:spPr>
        <p:txBody>
          <a:bodyPr wrap="none" rtlCol="0">
            <a:spAutoFit/>
          </a:bodyPr>
          <a:lstStyle/>
          <a:p>
            <a:r>
              <a:rPr lang="sv-SE" sz="3200" b="1" dirty="0" smtClean="0">
                <a:latin typeface="Arial" panose="020B0604020202020204" pitchFamily="34" charset="0"/>
                <a:cs typeface="Arial" panose="020B0604020202020204" pitchFamily="34" charset="0"/>
              </a:rPr>
              <a:t>Direkt till verksamheten</a:t>
            </a:r>
            <a:endParaRPr lang="sv-SE" sz="3200" b="1" dirty="0">
              <a:latin typeface="Arial" panose="020B0604020202020204" pitchFamily="34" charset="0"/>
              <a:cs typeface="Arial" panose="020B0604020202020204" pitchFamily="34" charset="0"/>
            </a:endParaRPr>
          </a:p>
        </p:txBody>
      </p:sp>
      <p:sp>
        <p:nvSpPr>
          <p:cNvPr id="2" name="Höger 1"/>
          <p:cNvSpPr/>
          <p:nvPr/>
        </p:nvSpPr>
        <p:spPr>
          <a:xfrm>
            <a:off x="1994065" y="3557334"/>
            <a:ext cx="1809104" cy="1195749"/>
          </a:xfrm>
          <a:prstGeom prst="rightArrow">
            <a:avLst/>
          </a:prstGeom>
          <a:solidFill>
            <a:srgbClr val="8AEE26"/>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p:cNvPicPr>
            <a:picLocks noChangeAspect="1"/>
          </p:cNvPicPr>
          <p:nvPr/>
        </p:nvPicPr>
        <p:blipFill>
          <a:blip r:embed="rId3"/>
          <a:stretch>
            <a:fillRect/>
          </a:stretch>
        </p:blipFill>
        <p:spPr>
          <a:xfrm>
            <a:off x="6848395" y="6474580"/>
            <a:ext cx="1877731" cy="274344"/>
          </a:xfrm>
          <a:prstGeom prst="rect">
            <a:avLst/>
          </a:prstGeom>
        </p:spPr>
      </p:pic>
      <p:sp>
        <p:nvSpPr>
          <p:cNvPr id="21" name="Rectangle 2"/>
          <p:cNvSpPr txBox="1">
            <a:spLocks noChangeArrowheads="1"/>
          </p:cNvSpPr>
          <p:nvPr/>
        </p:nvSpPr>
        <p:spPr>
          <a:xfrm>
            <a:off x="527937" y="-82915"/>
            <a:ext cx="77724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ct val="90000"/>
              </a:lnSpc>
              <a:spcAft>
                <a:spcPts val="0"/>
              </a:spcAft>
            </a:pPr>
            <a:r>
              <a:rPr lang="sv-SE" sz="4400" cap="all" dirty="0" smtClean="0">
                <a:solidFill>
                  <a:schemeClr val="tx1">
                    <a:lumMod val="50000"/>
                    <a:lumOff val="50000"/>
                  </a:schemeClr>
                </a:solidFill>
                <a:effectLst/>
                <a:latin typeface="+mj-lt"/>
              </a:rPr>
              <a:t>Var ska Patienterna klaga!</a:t>
            </a:r>
            <a:endParaRPr lang="sv-SE" sz="4400" cap="all" dirty="0">
              <a:solidFill>
                <a:schemeClr val="tx1">
                  <a:lumMod val="50000"/>
                  <a:lumOff val="50000"/>
                </a:schemeClr>
              </a:solidFill>
              <a:effectLst/>
              <a:latin typeface="+mj-lt"/>
            </a:endParaRPr>
          </a:p>
        </p:txBody>
      </p:sp>
      <p:sp>
        <p:nvSpPr>
          <p:cNvPr id="11" name="Höger 10"/>
          <p:cNvSpPr/>
          <p:nvPr/>
        </p:nvSpPr>
        <p:spPr>
          <a:xfrm rot="920381">
            <a:off x="1863505" y="5040256"/>
            <a:ext cx="1476769" cy="508856"/>
          </a:xfrm>
          <a:prstGeom prst="rightArrow">
            <a:avLst>
              <a:gd name="adj1" fmla="val 48001"/>
              <a:gd name="adj2" fmla="val 50000"/>
            </a:avLst>
          </a:prstGeom>
          <a:solidFill>
            <a:srgbClr val="8AEE26"/>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p:nvPicPr>
        <p:blipFill>
          <a:blip r:embed="rId4"/>
          <a:stretch>
            <a:fillRect/>
          </a:stretch>
        </p:blipFill>
        <p:spPr>
          <a:xfrm>
            <a:off x="398234" y="3140968"/>
            <a:ext cx="1612856" cy="2237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ruta 5"/>
          <p:cNvSpPr txBox="1"/>
          <p:nvPr/>
        </p:nvSpPr>
        <p:spPr>
          <a:xfrm>
            <a:off x="3381276" y="5455741"/>
            <a:ext cx="1422569" cy="492443"/>
          </a:xfrm>
          <a:prstGeom prst="rect">
            <a:avLst/>
          </a:prstGeom>
          <a:noFill/>
        </p:spPr>
        <p:txBody>
          <a:bodyPr wrap="none" rtlCol="0">
            <a:spAutoFit/>
          </a:bodyPr>
          <a:lstStyle/>
          <a:p>
            <a:r>
              <a:rPr lang="sv-SE" b="1" dirty="0" smtClean="0"/>
              <a:t>Till IVO </a:t>
            </a:r>
            <a:endParaRPr lang="sv-SE" b="1" dirty="0"/>
          </a:p>
        </p:txBody>
      </p:sp>
      <p:sp>
        <p:nvSpPr>
          <p:cNvPr id="7" name="Uppåtvinklad 6"/>
          <p:cNvSpPr/>
          <p:nvPr/>
        </p:nvSpPr>
        <p:spPr>
          <a:xfrm>
            <a:off x="4932040" y="4853987"/>
            <a:ext cx="1512168" cy="813719"/>
          </a:xfrm>
          <a:prstGeom prst="bentUpArrow">
            <a:avLst/>
          </a:prstGeom>
          <a:solidFill>
            <a:srgbClr val="8AE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6352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395536" y="1177719"/>
            <a:ext cx="6336704" cy="830997"/>
          </a:xfrm>
          <a:prstGeom prst="rect">
            <a:avLst/>
          </a:prstGeom>
          <a:noFill/>
        </p:spPr>
        <p:txBody>
          <a:bodyPr wrap="square" rtlCol="0">
            <a:spAutoFit/>
          </a:bodyPr>
          <a:lstStyle/>
          <a:p>
            <a:pPr algn="ctr"/>
            <a:r>
              <a:rPr lang="sv-SE" sz="2800" b="1" dirty="0" smtClean="0">
                <a:latin typeface="MV Boli" panose="02000500030200090000" pitchFamily="2" charset="0"/>
                <a:cs typeface="MV Boli" panose="02000500030200090000" pitchFamily="2" charset="0"/>
              </a:rPr>
              <a:t>När det värsta har hänt!</a:t>
            </a:r>
          </a:p>
          <a:p>
            <a:pPr algn="ctr"/>
            <a:endParaRPr lang="sv-SE" sz="2000" dirty="0">
              <a:latin typeface="Comic Sans MS" panose="030F0702030302020204" pitchFamily="66" charset="0"/>
            </a:endParaRPr>
          </a:p>
        </p:txBody>
      </p:sp>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74" t="2065"/>
          <a:stretch/>
        </p:blipFill>
        <p:spPr bwMode="auto">
          <a:xfrm>
            <a:off x="1101358" y="2095398"/>
            <a:ext cx="4944329" cy="39925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81022">
            <a:off x="1171714" y="3505183"/>
            <a:ext cx="2399502" cy="30139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87131">
            <a:off x="4826998" y="3858082"/>
            <a:ext cx="2943525" cy="24714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 name="Bildobjekt 1"/>
          <p:cNvPicPr>
            <a:picLocks noChangeAspect="1"/>
          </p:cNvPicPr>
          <p:nvPr/>
        </p:nvPicPr>
        <p:blipFill>
          <a:blip r:embed="rId6"/>
          <a:stretch>
            <a:fillRect/>
          </a:stretch>
        </p:blipFill>
        <p:spPr>
          <a:xfrm>
            <a:off x="7020272" y="6457047"/>
            <a:ext cx="1877731" cy="274344"/>
          </a:xfrm>
          <a:prstGeom prst="rect">
            <a:avLst/>
          </a:prstGeom>
        </p:spPr>
      </p:pic>
      <p:sp>
        <p:nvSpPr>
          <p:cNvPr id="12" name="Rectangle 2"/>
          <p:cNvSpPr txBox="1">
            <a:spLocks noChangeArrowheads="1"/>
          </p:cNvSpPr>
          <p:nvPr/>
        </p:nvSpPr>
        <p:spPr>
          <a:xfrm>
            <a:off x="685800" y="-336331"/>
            <a:ext cx="77724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ct val="90000"/>
              </a:lnSpc>
              <a:spcAft>
                <a:spcPts val="0"/>
              </a:spcAft>
            </a:pPr>
            <a:r>
              <a:rPr lang="sv-SE" sz="4400" cap="all" dirty="0" smtClean="0">
                <a:solidFill>
                  <a:schemeClr val="tx1">
                    <a:lumMod val="50000"/>
                    <a:lumOff val="50000"/>
                  </a:schemeClr>
                </a:solidFill>
                <a:effectLst/>
                <a:latin typeface="+mj-lt"/>
              </a:rPr>
              <a:t>TA HAND om VARANDRA!</a:t>
            </a:r>
            <a:endParaRPr lang="sv-SE" sz="4400" cap="all" dirty="0">
              <a:solidFill>
                <a:schemeClr val="tx1">
                  <a:lumMod val="50000"/>
                  <a:lumOff val="50000"/>
                </a:schemeClr>
              </a:solidFill>
              <a:effectLst/>
              <a:latin typeface="+mj-lt"/>
            </a:endParaRPr>
          </a:p>
        </p:txBody>
      </p:sp>
    </p:spTree>
    <p:extLst>
      <p:ext uri="{BB962C8B-B14F-4D97-AF65-F5344CB8AC3E}">
        <p14:creationId xmlns:p14="http://schemas.microsoft.com/office/powerpoint/2010/main" val="2973537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objekt 5">
            <a:hlinkClick r:id="rId3" action="ppaction://hlinkpres?slideindex=1&amp;slidetitle="/>
          </p:cNvPr>
          <p:cNvPicPr>
            <a:picLocks noChangeAspect="1"/>
          </p:cNvPicPr>
          <p:nvPr/>
        </p:nvPicPr>
        <p:blipFill>
          <a:blip r:embed="rId4"/>
          <a:stretch>
            <a:fillRect/>
          </a:stretch>
        </p:blipFill>
        <p:spPr>
          <a:xfrm>
            <a:off x="5868144" y="1860160"/>
            <a:ext cx="2747310" cy="30676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ubrik 1"/>
          <p:cNvSpPr>
            <a:spLocks noGrp="1"/>
          </p:cNvSpPr>
          <p:nvPr>
            <p:ph type="title"/>
          </p:nvPr>
        </p:nvSpPr>
        <p:spPr>
          <a:xfrm>
            <a:off x="684862" y="188640"/>
            <a:ext cx="7773338" cy="1596177"/>
          </a:xfrm>
        </p:spPr>
        <p:txBody>
          <a:bodyPr>
            <a:normAutofit/>
          </a:bodyPr>
          <a:lstStyle/>
          <a:p>
            <a:r>
              <a:rPr lang="sv-SE" sz="4000" dirty="0" smtClean="0">
                <a:solidFill>
                  <a:schemeClr val="tx1">
                    <a:lumMod val="50000"/>
                    <a:lumOff val="50000"/>
                  </a:schemeClr>
                </a:solidFill>
              </a:rPr>
              <a:t>Egen kontroll –PPM varför?</a:t>
            </a:r>
            <a:endParaRPr lang="sv-SE" sz="4000" dirty="0">
              <a:solidFill>
                <a:schemeClr val="tx1">
                  <a:lumMod val="50000"/>
                  <a:lumOff val="50000"/>
                </a:schemeClr>
              </a:solidFill>
            </a:endParaRPr>
          </a:p>
        </p:txBody>
      </p:sp>
      <p:sp>
        <p:nvSpPr>
          <p:cNvPr id="3" name="Platshållare för innehåll 2"/>
          <p:cNvSpPr>
            <a:spLocks noGrp="1"/>
          </p:cNvSpPr>
          <p:nvPr>
            <p:ph idx="1"/>
          </p:nvPr>
        </p:nvSpPr>
        <p:spPr>
          <a:xfrm>
            <a:off x="467544" y="1463484"/>
            <a:ext cx="7886700" cy="4351338"/>
          </a:xfrm>
        </p:spPr>
        <p:txBody>
          <a:bodyPr>
            <a:normAutofit/>
          </a:bodyPr>
          <a:lstStyle/>
          <a:p>
            <a:r>
              <a:rPr lang="sv-SE" sz="2400" dirty="0" smtClean="0"/>
              <a:t>PPM BHK följsamhet till basala vårdhygien</a:t>
            </a:r>
            <a:br>
              <a:rPr lang="sv-SE" sz="2400" dirty="0" smtClean="0"/>
            </a:br>
            <a:r>
              <a:rPr lang="sv-SE" sz="2400" dirty="0" smtClean="0"/>
              <a:t>föreskrifter</a:t>
            </a:r>
          </a:p>
          <a:p>
            <a:r>
              <a:rPr lang="sv-SE" sz="2400" dirty="0" smtClean="0"/>
              <a:t>PPM Trycksår</a:t>
            </a:r>
          </a:p>
          <a:p>
            <a:r>
              <a:rPr lang="sv-SE" sz="2400" dirty="0" smtClean="0"/>
              <a:t>PPM VRI vårdrelaterade infektioner</a:t>
            </a:r>
          </a:p>
          <a:p>
            <a:r>
              <a:rPr lang="sv-SE" sz="2400" dirty="0" smtClean="0"/>
              <a:t>Tillgänglighet</a:t>
            </a:r>
          </a:p>
          <a:p>
            <a:r>
              <a:rPr lang="sv-SE" sz="2400" dirty="0" smtClean="0"/>
              <a:t>MJG markörbaserad journalgranskning.</a:t>
            </a:r>
            <a:endParaRPr lang="sv-SE" sz="2400" dirty="0"/>
          </a:p>
        </p:txBody>
      </p:sp>
      <p:pic>
        <p:nvPicPr>
          <p:cNvPr id="4" name="Bildobjekt 3">
            <a:hlinkClick r:id="rId5"/>
          </p:cNvPr>
          <p:cNvPicPr>
            <a:picLocks noChangeAspect="1"/>
          </p:cNvPicPr>
          <p:nvPr/>
        </p:nvPicPr>
        <p:blipFill>
          <a:blip r:embed="rId6"/>
          <a:stretch>
            <a:fillRect/>
          </a:stretch>
        </p:blipFill>
        <p:spPr>
          <a:xfrm>
            <a:off x="4571531" y="5229200"/>
            <a:ext cx="1444388" cy="1259210"/>
          </a:xfrm>
          <a:prstGeom prst="rect">
            <a:avLst/>
          </a:prstGeom>
        </p:spPr>
      </p:pic>
      <p:pic>
        <p:nvPicPr>
          <p:cNvPr id="5" name="Bildobjekt 4">
            <a:hlinkClick r:id="rId7"/>
          </p:cNvPr>
          <p:cNvPicPr>
            <a:picLocks noChangeAspect="1"/>
          </p:cNvPicPr>
          <p:nvPr/>
        </p:nvPicPr>
        <p:blipFill>
          <a:blip r:embed="rId8"/>
          <a:stretch>
            <a:fillRect/>
          </a:stretch>
        </p:blipFill>
        <p:spPr>
          <a:xfrm>
            <a:off x="2699792" y="4437112"/>
            <a:ext cx="1553098" cy="981472"/>
          </a:xfrm>
          <a:prstGeom prst="rect">
            <a:avLst/>
          </a:prstGeom>
        </p:spPr>
      </p:pic>
    </p:spTree>
    <p:extLst>
      <p:ext uri="{BB962C8B-B14F-4D97-AF65-F5344CB8AC3E}">
        <p14:creationId xmlns:p14="http://schemas.microsoft.com/office/powerpoint/2010/main" val="4090337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1"/>
          <p:cNvGraphicFramePr>
            <a:graphicFrameLocks noGrp="1"/>
          </p:cNvGraphicFramePr>
          <p:nvPr>
            <p:ph idx="4294967295"/>
            <p:extLst>
              <p:ext uri="{D42A27DB-BD31-4B8C-83A1-F6EECF244321}">
                <p14:modId xmlns:p14="http://schemas.microsoft.com/office/powerpoint/2010/main" val="2374714805"/>
              </p:ext>
            </p:extLst>
          </p:nvPr>
        </p:nvGraphicFramePr>
        <p:xfrm>
          <a:off x="0" y="908050"/>
          <a:ext cx="9144000" cy="5878513"/>
        </p:xfrm>
        <a:graphic>
          <a:graphicData uri="http://schemas.openxmlformats.org/drawingml/2006/chart">
            <c:chart xmlns:c="http://schemas.openxmlformats.org/drawingml/2006/chart" xmlns:r="http://schemas.openxmlformats.org/officeDocument/2006/relationships" r:id="rId3"/>
          </a:graphicData>
        </a:graphic>
      </p:graphicFrame>
      <p:cxnSp>
        <p:nvCxnSpPr>
          <p:cNvPr id="5123" name="Rak 3"/>
          <p:cNvCxnSpPr>
            <a:cxnSpLocks noChangeShapeType="1"/>
          </p:cNvCxnSpPr>
          <p:nvPr/>
        </p:nvCxnSpPr>
        <p:spPr bwMode="auto">
          <a:xfrm flipV="1">
            <a:off x="4205023" y="991984"/>
            <a:ext cx="1117" cy="4670158"/>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124" name="Rak 6"/>
          <p:cNvCxnSpPr>
            <a:cxnSpLocks noChangeShapeType="1"/>
          </p:cNvCxnSpPr>
          <p:nvPr/>
        </p:nvCxnSpPr>
        <p:spPr bwMode="auto">
          <a:xfrm flipV="1">
            <a:off x="6228184" y="980728"/>
            <a:ext cx="0" cy="4681414"/>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sp>
        <p:nvSpPr>
          <p:cNvPr id="5125" name="textruta 11"/>
          <p:cNvSpPr txBox="1">
            <a:spLocks noChangeArrowheads="1"/>
          </p:cNvSpPr>
          <p:nvPr/>
        </p:nvSpPr>
        <p:spPr bwMode="auto">
          <a:xfrm>
            <a:off x="3851275" y="4292600"/>
            <a:ext cx="18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endParaRPr lang="sv-SE" altLang="sv-SE"/>
          </a:p>
        </p:txBody>
      </p:sp>
      <p:sp>
        <p:nvSpPr>
          <p:cNvPr id="5126" name="textruta 12"/>
          <p:cNvSpPr txBox="1">
            <a:spLocks noChangeArrowheads="1"/>
          </p:cNvSpPr>
          <p:nvPr/>
        </p:nvSpPr>
        <p:spPr bwMode="auto">
          <a:xfrm>
            <a:off x="2555875" y="3573463"/>
            <a:ext cx="1728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sv-SE" altLang="sv-SE" sz="1800">
                <a:latin typeface="Arial" panose="020B0604020202020204" pitchFamily="34" charset="0"/>
              </a:rPr>
              <a:t>Bergsklättring</a:t>
            </a:r>
          </a:p>
        </p:txBody>
      </p:sp>
      <p:sp>
        <p:nvSpPr>
          <p:cNvPr id="5127" name="textruta 16"/>
          <p:cNvSpPr txBox="1">
            <a:spLocks noChangeArrowheads="1"/>
          </p:cNvSpPr>
          <p:nvPr/>
        </p:nvSpPr>
        <p:spPr bwMode="auto">
          <a:xfrm>
            <a:off x="2331195" y="1727892"/>
            <a:ext cx="1725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sv-SE" altLang="sv-SE" sz="1800" dirty="0">
                <a:latin typeface="Arial" panose="020B0604020202020204" pitchFamily="34" charset="0"/>
              </a:rPr>
              <a:t>          Sjukvård</a:t>
            </a:r>
          </a:p>
        </p:txBody>
      </p:sp>
      <p:sp>
        <p:nvSpPr>
          <p:cNvPr id="5128" name="textruta 17"/>
          <p:cNvSpPr txBox="1">
            <a:spLocks noChangeArrowheads="1"/>
          </p:cNvSpPr>
          <p:nvPr/>
        </p:nvSpPr>
        <p:spPr bwMode="auto">
          <a:xfrm>
            <a:off x="5026917" y="1663389"/>
            <a:ext cx="1008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sv-SE" altLang="sv-SE" sz="1800" dirty="0">
                <a:latin typeface="Arial" panose="020B0604020202020204" pitchFamily="34" charset="0"/>
              </a:rPr>
              <a:t>biltrafik</a:t>
            </a:r>
          </a:p>
        </p:txBody>
      </p:sp>
      <p:sp>
        <p:nvSpPr>
          <p:cNvPr id="5" name="Rektangel 4"/>
          <p:cNvSpPr/>
          <p:nvPr/>
        </p:nvSpPr>
        <p:spPr>
          <a:xfrm>
            <a:off x="323528" y="212857"/>
            <a:ext cx="8929339" cy="584775"/>
          </a:xfrm>
          <a:prstGeom prst="rect">
            <a:avLst/>
          </a:prstGeom>
        </p:spPr>
        <p:txBody>
          <a:bodyPr wrap="square">
            <a:spAutoFit/>
          </a:bodyPr>
          <a:lstStyle/>
          <a:p>
            <a:pPr algn="ctr"/>
            <a:r>
              <a:rPr lang="sv-SE" sz="3200" cap="all" dirty="0">
                <a:solidFill>
                  <a:schemeClr val="tx1">
                    <a:lumMod val="50000"/>
                    <a:lumOff val="50000"/>
                  </a:schemeClr>
                </a:solidFill>
                <a:latin typeface="+mj-lt"/>
                <a:ea typeface="+mj-ea"/>
                <a:cs typeface="+mj-cs"/>
              </a:rPr>
              <a:t>Hur farlig </a:t>
            </a:r>
            <a:r>
              <a:rPr lang="sv-SE" sz="3200" cap="all" dirty="0" smtClean="0">
                <a:solidFill>
                  <a:schemeClr val="tx1">
                    <a:lumMod val="50000"/>
                    <a:lumOff val="50000"/>
                  </a:schemeClr>
                </a:solidFill>
                <a:latin typeface="+mj-lt"/>
                <a:ea typeface="+mj-ea"/>
                <a:cs typeface="+mj-cs"/>
              </a:rPr>
              <a:t>verksamhet </a:t>
            </a:r>
            <a:r>
              <a:rPr lang="sv-SE" sz="3200" cap="all" dirty="0">
                <a:solidFill>
                  <a:schemeClr val="tx1">
                    <a:lumMod val="50000"/>
                    <a:lumOff val="50000"/>
                  </a:schemeClr>
                </a:solidFill>
                <a:latin typeface="+mj-lt"/>
                <a:ea typeface="+mj-ea"/>
                <a:cs typeface="+mj-cs"/>
              </a:rPr>
              <a:t>är sjukvården?</a:t>
            </a:r>
          </a:p>
        </p:txBody>
      </p:sp>
      <p:sp>
        <p:nvSpPr>
          <p:cNvPr id="2" name="Rektangel 1"/>
          <p:cNvSpPr/>
          <p:nvPr/>
        </p:nvSpPr>
        <p:spPr>
          <a:xfrm>
            <a:off x="47870" y="1277938"/>
            <a:ext cx="792088" cy="4671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p:cNvSpPr/>
          <p:nvPr/>
        </p:nvSpPr>
        <p:spPr>
          <a:xfrm>
            <a:off x="827584" y="5805264"/>
            <a:ext cx="763284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03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57093" y="5476797"/>
            <a:ext cx="8885766" cy="646331"/>
          </a:xfrm>
          <a:prstGeom prst="rect">
            <a:avLst/>
          </a:prstGeom>
          <a:noFill/>
        </p:spPr>
        <p:txBody>
          <a:bodyPr wrap="none" rtlCol="0">
            <a:spAutoFit/>
            <a:scene3d>
              <a:camera prst="orthographicFront">
                <a:rot lat="0" lon="0" rev="0"/>
              </a:camera>
              <a:lightRig rig="threePt" dir="t"/>
            </a:scene3d>
          </a:bodyPr>
          <a:lstStyle/>
          <a:p>
            <a:r>
              <a:rPr lang="sv-SE" sz="3600" dirty="0" smtClean="0">
                <a:latin typeface="MV Boli" panose="02000500030200090000" pitchFamily="2" charset="0"/>
                <a:cs typeface="MV Boli" panose="02000500030200090000" pitchFamily="2" charset="0"/>
              </a:rPr>
              <a:t>Lycka till i Ditt patientsäkerhetarbete!</a:t>
            </a:r>
            <a:endParaRPr lang="sv-SE" sz="3600" dirty="0">
              <a:latin typeface="MV Boli" panose="02000500030200090000" pitchFamily="2" charset="0"/>
              <a:cs typeface="MV Boli" panose="02000500030200090000" pitchFamily="2" charset="0"/>
            </a:endParaRPr>
          </a:p>
        </p:txBody>
      </p:sp>
      <p:pic>
        <p:nvPicPr>
          <p:cNvPr id="2" name="Bildobjekt 1"/>
          <p:cNvPicPr>
            <a:picLocks noChangeAspect="1"/>
          </p:cNvPicPr>
          <p:nvPr/>
        </p:nvPicPr>
        <p:blipFill>
          <a:blip r:embed="rId3"/>
          <a:stretch>
            <a:fillRect/>
          </a:stretch>
        </p:blipFill>
        <p:spPr>
          <a:xfrm>
            <a:off x="6948264" y="6453336"/>
            <a:ext cx="1877731" cy="274344"/>
          </a:xfrm>
          <a:prstGeom prst="rect">
            <a:avLst/>
          </a:prstGeom>
        </p:spPr>
      </p:pic>
      <p:pic>
        <p:nvPicPr>
          <p:cNvPr id="4" name="Bildobjekt 3">
            <a:hlinkClick r:id="rId4"/>
          </p:cNvPr>
          <p:cNvPicPr>
            <a:picLocks noChangeAspect="1"/>
          </p:cNvPicPr>
          <p:nvPr/>
        </p:nvPicPr>
        <p:blipFill>
          <a:blip r:embed="rId5"/>
          <a:stretch>
            <a:fillRect/>
          </a:stretch>
        </p:blipFill>
        <p:spPr>
          <a:xfrm>
            <a:off x="2267744" y="801974"/>
            <a:ext cx="3852774" cy="4997989"/>
          </a:xfrm>
          <a:prstGeom prst="rect">
            <a:avLst/>
          </a:prstGeom>
        </p:spPr>
      </p:pic>
      <p:sp>
        <p:nvSpPr>
          <p:cNvPr id="9" name="Rectangle 2"/>
          <p:cNvSpPr txBox="1">
            <a:spLocks noChangeArrowheads="1"/>
          </p:cNvSpPr>
          <p:nvPr/>
        </p:nvSpPr>
        <p:spPr>
          <a:xfrm>
            <a:off x="611560" y="-341026"/>
            <a:ext cx="77724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ct val="90000"/>
              </a:lnSpc>
              <a:spcAft>
                <a:spcPts val="0"/>
              </a:spcAft>
            </a:pPr>
            <a:r>
              <a:rPr lang="sv-SE" sz="3600" cap="all" dirty="0" smtClean="0">
                <a:solidFill>
                  <a:schemeClr val="tx1">
                    <a:lumMod val="50000"/>
                    <a:lumOff val="50000"/>
                  </a:schemeClr>
                </a:solidFill>
                <a:effectLst/>
                <a:latin typeface="+mj-lt"/>
              </a:rPr>
              <a:t>Tillsammans mot en säkrare VÅRD!</a:t>
            </a:r>
            <a:endParaRPr lang="sv-SE" sz="3600" cap="all" dirty="0">
              <a:solidFill>
                <a:schemeClr val="tx1">
                  <a:lumMod val="50000"/>
                  <a:lumOff val="50000"/>
                </a:schemeClr>
              </a:solidFill>
              <a:effectLst/>
              <a:latin typeface="+mj-lt"/>
            </a:endParaRPr>
          </a:p>
        </p:txBody>
      </p:sp>
    </p:spTree>
    <p:extLst>
      <p:ext uri="{BB962C8B-B14F-4D97-AF65-F5344CB8AC3E}">
        <p14:creationId xmlns:p14="http://schemas.microsoft.com/office/powerpoint/2010/main" val="1364740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p:cNvSpPr txBox="1"/>
          <p:nvPr/>
        </p:nvSpPr>
        <p:spPr>
          <a:xfrm>
            <a:off x="3229606" y="3282638"/>
            <a:ext cx="163333" cy="289577"/>
          </a:xfrm>
          <a:prstGeom prst="rect">
            <a:avLst/>
          </a:prstGeom>
          <a:noFill/>
        </p:spPr>
        <p:txBody>
          <a:bodyPr wrap="none" rtlCol="0">
            <a:spAutoFit/>
          </a:bodyPr>
          <a:lstStyle/>
          <a:p>
            <a:endParaRPr lang="sv-SE" dirty="0"/>
          </a:p>
        </p:txBody>
      </p:sp>
      <p:sp>
        <p:nvSpPr>
          <p:cNvPr id="16" name="textruta 15"/>
          <p:cNvSpPr txBox="1"/>
          <p:nvPr/>
        </p:nvSpPr>
        <p:spPr>
          <a:xfrm>
            <a:off x="3811382" y="1915252"/>
            <a:ext cx="483080" cy="300524"/>
          </a:xfrm>
          <a:prstGeom prst="rect">
            <a:avLst/>
          </a:prstGeom>
          <a:noFill/>
        </p:spPr>
        <p:txBody>
          <a:bodyPr wrap="none" rtlCol="0">
            <a:spAutoFit/>
          </a:bodyPr>
          <a:lstStyle/>
          <a:p>
            <a:r>
              <a:rPr lang="sv-SE" sz="2000" dirty="0" smtClean="0">
                <a:solidFill>
                  <a:schemeClr val="bg1"/>
                </a:solidFill>
              </a:rPr>
              <a:t>NLL</a:t>
            </a:r>
            <a:endParaRPr lang="sv-SE" sz="2000" dirty="0">
              <a:solidFill>
                <a:schemeClr val="bg1"/>
              </a:solidFill>
            </a:endParaRPr>
          </a:p>
        </p:txBody>
      </p:sp>
      <p:sp>
        <p:nvSpPr>
          <p:cNvPr id="23" name="Rectangle 2"/>
          <p:cNvSpPr>
            <a:spLocks noGrp="1" noChangeArrowheads="1"/>
          </p:cNvSpPr>
          <p:nvPr>
            <p:ph type="title"/>
          </p:nvPr>
        </p:nvSpPr>
        <p:spPr>
          <a:xfrm>
            <a:off x="755576" y="56212"/>
            <a:ext cx="7772400" cy="924516"/>
          </a:xfrm>
          <a:noFill/>
        </p:spPr>
        <p:txBody>
          <a:bodyPr>
            <a:normAutofit/>
          </a:bodyPr>
          <a:lstStyle/>
          <a:p>
            <a:pPr algn="ctr"/>
            <a:r>
              <a:rPr lang="sv-SE" sz="4800" dirty="0" smtClean="0">
                <a:solidFill>
                  <a:schemeClr val="bg1">
                    <a:lumMod val="65000"/>
                  </a:schemeClr>
                </a:solidFill>
              </a:rPr>
              <a:t>Vad styr vården?</a:t>
            </a: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6193337"/>
            <a:ext cx="1533781" cy="45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 1"/>
          <p:cNvGrpSpPr/>
          <p:nvPr/>
        </p:nvGrpSpPr>
        <p:grpSpPr>
          <a:xfrm>
            <a:off x="1988328" y="818472"/>
            <a:ext cx="5688632" cy="6026435"/>
            <a:chOff x="1427255" y="842124"/>
            <a:chExt cx="5688632" cy="5876380"/>
          </a:xfrm>
        </p:grpSpPr>
        <p:sp>
          <p:nvSpPr>
            <p:cNvPr id="9" name="Likbent triangel 8"/>
            <p:cNvSpPr/>
            <p:nvPr/>
          </p:nvSpPr>
          <p:spPr>
            <a:xfrm>
              <a:off x="1427255" y="842124"/>
              <a:ext cx="5688632" cy="28133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p:cNvSpPr/>
            <p:nvPr/>
          </p:nvSpPr>
          <p:spPr>
            <a:xfrm>
              <a:off x="3011431" y="2089772"/>
              <a:ext cx="2520280" cy="774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sz="1400" b="1" dirty="0" smtClean="0">
                  <a:solidFill>
                    <a:schemeClr val="bg1"/>
                  </a:solidFill>
                </a:rPr>
                <a:t>Lokal Anvisning för systematiskt patientsäkerhetsarbete</a:t>
              </a:r>
              <a:endParaRPr lang="sv-SE" sz="1400" b="1" dirty="0">
                <a:solidFill>
                  <a:schemeClr val="bg1"/>
                </a:solidFill>
              </a:endParaRPr>
            </a:p>
          </p:txBody>
        </p:sp>
        <p:sp>
          <p:nvSpPr>
            <p:cNvPr id="12" name="Rektangel 11"/>
            <p:cNvSpPr/>
            <p:nvPr/>
          </p:nvSpPr>
          <p:spPr>
            <a:xfrm>
              <a:off x="2908607" y="2864402"/>
              <a:ext cx="2725928" cy="64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bg1"/>
                  </a:solidFill>
                </a:rPr>
                <a:t>Anvisning för systematiskt patientsäkerhetsarbete Region Norrbotten </a:t>
              </a:r>
              <a:r>
                <a:rPr lang="sv-SE" sz="1000" dirty="0" smtClean="0">
                  <a:solidFill>
                    <a:schemeClr val="bg1"/>
                  </a:solidFill>
                  <a:hlinkClick r:id="rId4"/>
                </a:rPr>
                <a:t>Länk</a:t>
              </a:r>
              <a:endParaRPr lang="sv-SE" sz="1000" dirty="0">
                <a:solidFill>
                  <a:schemeClr val="bg1"/>
                </a:solidFill>
              </a:endParaRPr>
            </a:p>
          </p:txBody>
        </p:sp>
        <p:sp>
          <p:nvSpPr>
            <p:cNvPr id="21" name="Rektangel 20"/>
            <p:cNvSpPr/>
            <p:nvPr/>
          </p:nvSpPr>
          <p:spPr>
            <a:xfrm>
              <a:off x="2534579" y="3908029"/>
              <a:ext cx="3561006" cy="15806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1400" dirty="0" smtClean="0">
                  <a:solidFill>
                    <a:schemeClr val="bg1"/>
                  </a:solidFill>
                </a:rPr>
                <a:t/>
              </a:r>
              <a:br>
                <a:rPr lang="sv-SE" sz="1400" dirty="0" smtClean="0">
                  <a:solidFill>
                    <a:schemeClr val="bg1"/>
                  </a:solidFill>
                </a:rPr>
              </a:br>
              <a:r>
                <a:rPr lang="sv-SE" sz="1200" dirty="0" smtClean="0">
                  <a:solidFill>
                    <a:schemeClr val="bg1"/>
                  </a:solidFill>
                </a:rPr>
                <a:t>Vårdgivares </a:t>
              </a:r>
              <a:r>
                <a:rPr lang="sv-SE" sz="1200" dirty="0">
                  <a:solidFill>
                    <a:schemeClr val="bg1"/>
                  </a:solidFill>
                </a:rPr>
                <a:t>systematiska </a:t>
              </a:r>
              <a:r>
                <a:rPr lang="sv-SE" sz="1200" dirty="0" smtClean="0">
                  <a:solidFill>
                    <a:schemeClr val="bg1"/>
                  </a:solidFill>
                </a:rPr>
                <a:t>patient-</a:t>
              </a:r>
              <a:br>
                <a:rPr lang="sv-SE" sz="1200" dirty="0" smtClean="0">
                  <a:solidFill>
                    <a:schemeClr val="bg1"/>
                  </a:solidFill>
                </a:rPr>
              </a:br>
              <a:r>
                <a:rPr lang="sv-SE" sz="1200" dirty="0" smtClean="0">
                  <a:solidFill>
                    <a:schemeClr val="bg1"/>
                  </a:solidFill>
                </a:rPr>
                <a:t>säkerhetsarbete</a:t>
              </a:r>
            </a:p>
            <a:p>
              <a:pPr algn="ctr"/>
              <a:r>
                <a:rPr lang="sv-SE" sz="1200" dirty="0" smtClean="0">
                  <a:solidFill>
                    <a:schemeClr val="bg1"/>
                  </a:solidFill>
                </a:rPr>
                <a:t>HSLF-FS 2017:40  </a:t>
              </a:r>
              <a:r>
                <a:rPr lang="sv-SE" sz="900" dirty="0" smtClean="0">
                  <a:solidFill>
                    <a:schemeClr val="bg1"/>
                  </a:solidFill>
                  <a:hlinkClick r:id="rId5"/>
                </a:rPr>
                <a:t>Länk</a:t>
              </a:r>
              <a:endParaRPr lang="sv-SE" sz="900" dirty="0" smtClean="0">
                <a:solidFill>
                  <a:schemeClr val="bg1"/>
                </a:solidFill>
              </a:endParaRPr>
            </a:p>
            <a:p>
              <a:pPr algn="ctr"/>
              <a:r>
                <a:rPr lang="sv-SE" sz="1000" dirty="0" smtClean="0">
                  <a:solidFill>
                    <a:schemeClr val="bg1"/>
                  </a:solidFill>
                </a:rPr>
                <a:t/>
              </a:r>
              <a:br>
                <a:rPr lang="sv-SE" sz="1000" dirty="0" smtClean="0">
                  <a:solidFill>
                    <a:schemeClr val="bg1"/>
                  </a:solidFill>
                </a:rPr>
              </a:br>
              <a:r>
                <a:rPr lang="sv-SE" sz="1200" dirty="0" smtClean="0">
                  <a:solidFill>
                    <a:schemeClr val="bg1"/>
                  </a:solidFill>
                </a:rPr>
                <a:t>Anmälan  av händelser som har medfört eller kunna medföra en allvarlig vårdskada </a:t>
              </a:r>
              <a:br>
                <a:rPr lang="sv-SE" sz="1200" dirty="0" smtClean="0">
                  <a:solidFill>
                    <a:schemeClr val="bg1"/>
                  </a:solidFill>
                </a:rPr>
              </a:br>
              <a:r>
                <a:rPr lang="sv-SE" sz="1200" dirty="0" smtClean="0">
                  <a:solidFill>
                    <a:schemeClr val="bg1"/>
                  </a:solidFill>
                </a:rPr>
                <a:t>(lex Maria) HSLF-FS 2017:41 </a:t>
              </a:r>
              <a:r>
                <a:rPr lang="sv-SE" sz="900" dirty="0" smtClean="0">
                  <a:solidFill>
                    <a:schemeClr val="bg1"/>
                  </a:solidFill>
                  <a:hlinkClick r:id="rId6"/>
                </a:rPr>
                <a:t>Länk</a:t>
              </a:r>
              <a:endParaRPr lang="sv-SE" sz="900" dirty="0" smtClean="0">
                <a:solidFill>
                  <a:schemeClr val="bg1"/>
                </a:solidFill>
              </a:endParaRPr>
            </a:p>
            <a:p>
              <a:pPr algn="ctr"/>
              <a:endParaRPr lang="sv-SE" sz="1200" dirty="0" smtClean="0">
                <a:solidFill>
                  <a:schemeClr val="bg1"/>
                </a:solidFill>
              </a:endParaRPr>
            </a:p>
          </p:txBody>
        </p:sp>
        <p:sp>
          <p:nvSpPr>
            <p:cNvPr id="17" name="Rektangel 16"/>
            <p:cNvSpPr/>
            <p:nvPr/>
          </p:nvSpPr>
          <p:spPr>
            <a:xfrm>
              <a:off x="2536127" y="3476490"/>
              <a:ext cx="3565366" cy="524172"/>
            </a:xfrm>
            <a:prstGeom prst="rect">
              <a:avLst/>
            </a:prstGeom>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bg1"/>
                  </a:solidFill>
                </a:rPr>
                <a:t>Ledningssystem för systematiskt </a:t>
              </a:r>
            </a:p>
            <a:p>
              <a:pPr algn="ctr"/>
              <a:r>
                <a:rPr lang="sv-SE" sz="1200" dirty="0" smtClean="0">
                  <a:solidFill>
                    <a:schemeClr val="bg1"/>
                  </a:solidFill>
                </a:rPr>
                <a:t>kvalitetsarbete SOSFS 2011:9</a:t>
              </a:r>
            </a:p>
            <a:p>
              <a:pPr algn="ctr"/>
              <a:r>
                <a:rPr lang="sv-SE" sz="900" dirty="0" smtClean="0">
                  <a:solidFill>
                    <a:schemeClr val="bg1"/>
                  </a:solidFill>
                  <a:hlinkClick r:id="rId7"/>
                </a:rPr>
                <a:t>Länk </a:t>
              </a:r>
              <a:endParaRPr lang="sv-SE" sz="900" dirty="0">
                <a:solidFill>
                  <a:schemeClr val="bg1"/>
                </a:solidFill>
              </a:endParaRPr>
            </a:p>
          </p:txBody>
        </p:sp>
        <p:sp>
          <p:nvSpPr>
            <p:cNvPr id="10" name="Rektangel 9"/>
            <p:cNvSpPr/>
            <p:nvPr/>
          </p:nvSpPr>
          <p:spPr>
            <a:xfrm>
              <a:off x="2534579" y="5372388"/>
              <a:ext cx="3561006" cy="134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smtClean="0">
                <a:solidFill>
                  <a:schemeClr val="bg1"/>
                </a:solidFill>
              </a:endParaRPr>
            </a:p>
            <a:p>
              <a:pPr algn="ctr"/>
              <a:endParaRPr lang="sv-SE" sz="1200" dirty="0" smtClean="0">
                <a:solidFill>
                  <a:schemeClr val="bg1"/>
                </a:solidFill>
              </a:endParaRPr>
            </a:p>
            <a:p>
              <a:pPr algn="ctr"/>
              <a:endParaRPr lang="sv-SE" sz="1200" dirty="0">
                <a:solidFill>
                  <a:schemeClr val="bg1"/>
                </a:solidFill>
              </a:endParaRPr>
            </a:p>
            <a:p>
              <a:pPr algn="ctr"/>
              <a:r>
                <a:rPr lang="sv-SE" sz="1200" dirty="0" smtClean="0">
                  <a:solidFill>
                    <a:schemeClr val="bg1"/>
                  </a:solidFill>
                </a:rPr>
                <a:t>HSL 1982:73 </a:t>
              </a:r>
              <a:r>
                <a:rPr lang="sv-SE" sz="1000" dirty="0" smtClean="0">
                  <a:solidFill>
                    <a:schemeClr val="bg1"/>
                  </a:solidFill>
                  <a:hlinkClick r:id="rId8"/>
                </a:rPr>
                <a:t>Länk</a:t>
              </a:r>
              <a:endParaRPr lang="sv-SE" sz="1000" dirty="0">
                <a:solidFill>
                  <a:schemeClr val="bg1"/>
                </a:solidFill>
              </a:endParaRPr>
            </a:p>
            <a:p>
              <a:pPr algn="ctr"/>
              <a:r>
                <a:rPr lang="sv-SE" sz="1200" dirty="0" smtClean="0">
                  <a:solidFill>
                    <a:schemeClr val="bg1"/>
                  </a:solidFill>
                </a:rPr>
                <a:t>Patientsäkerhetslagen 2010: 659</a:t>
              </a:r>
              <a:r>
                <a:rPr lang="sv-SE" sz="1100" dirty="0" smtClean="0">
                  <a:solidFill>
                    <a:schemeClr val="bg1"/>
                  </a:solidFill>
                </a:rPr>
                <a:t> </a:t>
              </a:r>
              <a:r>
                <a:rPr lang="sv-SE" sz="900" dirty="0" smtClean="0">
                  <a:solidFill>
                    <a:schemeClr val="bg1"/>
                  </a:solidFill>
                  <a:hlinkClick r:id="rId9"/>
                </a:rPr>
                <a:t>Länk</a:t>
              </a:r>
              <a:endParaRPr lang="sv-SE" sz="900" dirty="0" smtClean="0">
                <a:solidFill>
                  <a:schemeClr val="bg1"/>
                </a:solidFill>
              </a:endParaRPr>
            </a:p>
            <a:p>
              <a:pPr algn="ctr"/>
              <a:r>
                <a:rPr lang="sv-SE" sz="1000" dirty="0" smtClean="0">
                  <a:solidFill>
                    <a:schemeClr val="bg1"/>
                  </a:solidFill>
                </a:rPr>
                <a:t/>
              </a:r>
              <a:br>
                <a:rPr lang="sv-SE" sz="1000" dirty="0" smtClean="0">
                  <a:solidFill>
                    <a:schemeClr val="bg1"/>
                  </a:solidFill>
                </a:rPr>
              </a:br>
              <a:r>
                <a:rPr lang="sv-SE" sz="1200" dirty="0" smtClean="0">
                  <a:solidFill>
                    <a:schemeClr val="bg1"/>
                  </a:solidFill>
                </a:rPr>
                <a:t>Lag om </a:t>
              </a:r>
              <a:r>
                <a:rPr lang="sv-SE" sz="1200" dirty="0">
                  <a:solidFill>
                    <a:schemeClr val="bg1"/>
                  </a:solidFill>
                </a:rPr>
                <a:t>stöd vid klagomål mot </a:t>
              </a:r>
            </a:p>
            <a:p>
              <a:pPr algn="ctr"/>
              <a:r>
                <a:rPr lang="sv-SE" sz="1200" dirty="0">
                  <a:solidFill>
                    <a:schemeClr val="bg1"/>
                  </a:solidFill>
                </a:rPr>
                <a:t>hälso- och </a:t>
              </a:r>
              <a:r>
                <a:rPr lang="sv-SE" sz="1200" dirty="0" smtClean="0">
                  <a:solidFill>
                    <a:schemeClr val="bg1"/>
                  </a:solidFill>
                </a:rPr>
                <a:t>sjukvården 2017:372  </a:t>
              </a:r>
              <a:r>
                <a:rPr lang="sv-SE" sz="900" dirty="0" smtClean="0">
                  <a:solidFill>
                    <a:schemeClr val="bg1"/>
                  </a:solidFill>
                  <a:hlinkClick r:id="rId10"/>
                </a:rPr>
                <a:t>Länk</a:t>
              </a:r>
              <a:endParaRPr lang="sv-SE" sz="900" dirty="0" smtClean="0">
                <a:solidFill>
                  <a:schemeClr val="bg1"/>
                </a:solidFill>
              </a:endParaRPr>
            </a:p>
            <a:p>
              <a:pPr algn="ctr"/>
              <a:endParaRPr lang="sv-SE" sz="1200" dirty="0" smtClean="0">
                <a:solidFill>
                  <a:schemeClr val="bg1"/>
                </a:solidFill>
              </a:endParaRPr>
            </a:p>
            <a:p>
              <a:pPr algn="ctr"/>
              <a:r>
                <a:rPr lang="sv-SE" sz="1200" dirty="0" smtClean="0">
                  <a:solidFill>
                    <a:schemeClr val="bg1"/>
                  </a:solidFill>
                </a:rPr>
                <a:t>Patientlagen </a:t>
              </a:r>
              <a:r>
                <a:rPr lang="sv-SE" sz="1200" dirty="0">
                  <a:solidFill>
                    <a:schemeClr val="bg1"/>
                  </a:solidFill>
                </a:rPr>
                <a:t>2014:821  </a:t>
              </a:r>
              <a:r>
                <a:rPr lang="sv-SE" sz="900" dirty="0">
                  <a:solidFill>
                    <a:schemeClr val="bg1"/>
                  </a:solidFill>
                  <a:hlinkClick r:id="rId11"/>
                </a:rPr>
                <a:t>Länk</a:t>
              </a:r>
              <a:endParaRPr lang="sv-SE" sz="900" dirty="0">
                <a:solidFill>
                  <a:schemeClr val="bg1"/>
                </a:solidFill>
              </a:endParaRPr>
            </a:p>
            <a:p>
              <a:pPr algn="ctr"/>
              <a:endParaRPr lang="sv-SE" sz="1000" dirty="0">
                <a:solidFill>
                  <a:schemeClr val="bg1"/>
                </a:solidFill>
              </a:endParaRPr>
            </a:p>
            <a:p>
              <a:pPr algn="ctr"/>
              <a:endParaRPr lang="sv-SE" sz="1000" dirty="0" smtClean="0">
                <a:solidFill>
                  <a:schemeClr val="bg1"/>
                </a:solidFill>
              </a:endParaRPr>
            </a:p>
            <a:p>
              <a:pPr algn="ctr"/>
              <a:endParaRPr lang="sv-SE" sz="1200" dirty="0" smtClean="0">
                <a:solidFill>
                  <a:schemeClr val="bg1"/>
                </a:solidFill>
              </a:endParaRPr>
            </a:p>
          </p:txBody>
        </p:sp>
      </p:grpSp>
      <p:sp>
        <p:nvSpPr>
          <p:cNvPr id="25" name="Rektangel 24"/>
          <p:cNvSpPr/>
          <p:nvPr/>
        </p:nvSpPr>
        <p:spPr>
          <a:xfrm>
            <a:off x="3581120" y="2071816"/>
            <a:ext cx="2503047" cy="7730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9046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1327110" y="1160337"/>
            <a:ext cx="2485290" cy="35549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171" name="Rectangle 3"/>
          <p:cNvSpPr>
            <a:spLocks noGrp="1" noChangeArrowheads="1"/>
          </p:cNvSpPr>
          <p:nvPr>
            <p:ph idx="1"/>
          </p:nvPr>
        </p:nvSpPr>
        <p:spPr/>
        <p:txBody>
          <a:bodyPr/>
          <a:lstStyle/>
          <a:p>
            <a:pPr marL="107950" indent="-107950">
              <a:buSzTx/>
              <a:buFont typeface="Arial" charset="0"/>
              <a:buChar char="•"/>
            </a:pPr>
            <a:endParaRPr lang="sv-SE" dirty="0" smtClean="0"/>
          </a:p>
          <a:p>
            <a:pPr marL="107950" indent="-107950">
              <a:buSzTx/>
              <a:buFont typeface="Arial" charset="0"/>
              <a:buChar char="•"/>
            </a:pPr>
            <a:endParaRPr lang="sv-SE" dirty="0" smtClean="0"/>
          </a:p>
          <a:p>
            <a:pPr marL="0" indent="0">
              <a:buSzTx/>
              <a:buNone/>
            </a:pPr>
            <a:endParaRPr lang="sv-SE" dirty="0" smtClean="0"/>
          </a:p>
        </p:txBody>
      </p:sp>
      <p:sp>
        <p:nvSpPr>
          <p:cNvPr id="4" name="Rectangle 2"/>
          <p:cNvSpPr txBox="1">
            <a:spLocks noChangeArrowheads="1"/>
          </p:cNvSpPr>
          <p:nvPr/>
        </p:nvSpPr>
        <p:spPr>
          <a:xfrm>
            <a:off x="742950" y="416116"/>
            <a:ext cx="77724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ct val="90000"/>
              </a:lnSpc>
              <a:spcAft>
                <a:spcPts val="0"/>
              </a:spcAft>
            </a:pPr>
            <a:r>
              <a:rPr lang="sv-SE" sz="4400" cap="all" dirty="0" smtClean="0">
                <a:solidFill>
                  <a:schemeClr val="tx1">
                    <a:lumMod val="50000"/>
                    <a:lumOff val="50000"/>
                  </a:schemeClr>
                </a:solidFill>
                <a:effectLst/>
                <a:latin typeface="+mj-lt"/>
              </a:rPr>
              <a:t>VI MÅSTE HA ordning och reda!</a:t>
            </a:r>
            <a:endParaRPr lang="sv-SE" sz="4400" cap="all" dirty="0">
              <a:solidFill>
                <a:schemeClr val="tx1">
                  <a:lumMod val="50000"/>
                  <a:lumOff val="50000"/>
                </a:schemeClr>
              </a:solidFill>
              <a:effectLst/>
              <a:latin typeface="+mj-lt"/>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223" t="7669"/>
          <a:stretch/>
        </p:blipFill>
        <p:spPr bwMode="auto">
          <a:xfrm>
            <a:off x="2483768" y="2875770"/>
            <a:ext cx="5436447" cy="356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dobjekt 2"/>
          <p:cNvPicPr>
            <a:picLocks noChangeAspect="1"/>
          </p:cNvPicPr>
          <p:nvPr/>
        </p:nvPicPr>
        <p:blipFill>
          <a:blip r:embed="rId5"/>
          <a:stretch>
            <a:fillRect/>
          </a:stretch>
        </p:blipFill>
        <p:spPr>
          <a:xfrm>
            <a:off x="7200497" y="6498536"/>
            <a:ext cx="1877731" cy="274344"/>
          </a:xfrm>
          <a:prstGeom prst="rect">
            <a:avLst/>
          </a:prstGeom>
        </p:spPr>
      </p:pic>
    </p:spTree>
    <p:extLst>
      <p:ext uri="{BB962C8B-B14F-4D97-AF65-F5344CB8AC3E}">
        <p14:creationId xmlns:p14="http://schemas.microsoft.com/office/powerpoint/2010/main" val="2633953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5946" y="164059"/>
            <a:ext cx="7772400" cy="1143000"/>
          </a:xfrm>
        </p:spPr>
        <p:txBody>
          <a:bodyPr anchor="t"/>
          <a:lstStyle/>
          <a:p>
            <a:pPr algn="ctr"/>
            <a:r>
              <a:rPr lang="sv-SE" sz="3600" dirty="0" smtClean="0">
                <a:solidFill>
                  <a:schemeClr val="tx1">
                    <a:lumMod val="50000"/>
                    <a:lumOff val="50000"/>
                  </a:schemeClr>
                </a:solidFill>
              </a:rPr>
              <a:t>Systematisk arbete med patientsäkerhet</a:t>
            </a:r>
            <a:endParaRPr lang="sv-SE" sz="3600" dirty="0">
              <a:solidFill>
                <a:schemeClr val="tx1">
                  <a:lumMod val="50000"/>
                  <a:lumOff val="50000"/>
                </a:schemeClr>
              </a:solidFill>
            </a:endParaRPr>
          </a:p>
        </p:txBody>
      </p:sp>
      <p:sp>
        <p:nvSpPr>
          <p:cNvPr id="3" name="Platshållare för innehåll 2"/>
          <p:cNvSpPr>
            <a:spLocks noGrp="1"/>
          </p:cNvSpPr>
          <p:nvPr>
            <p:ph idx="1"/>
          </p:nvPr>
        </p:nvSpPr>
        <p:spPr>
          <a:xfrm>
            <a:off x="467544" y="1268760"/>
            <a:ext cx="7958955" cy="4114800"/>
          </a:xfrm>
          <a:prstGeom prst="rect">
            <a:avLst/>
          </a:prstGeom>
        </p:spPr>
        <p:txBody>
          <a:bodyPr/>
          <a:lstStyle/>
          <a:p>
            <a:pPr marL="457200" indent="-457200" eaLnBrk="0" hangingPunct="0">
              <a:spcBef>
                <a:spcPct val="0"/>
              </a:spcBef>
            </a:pPr>
            <a:endParaRPr lang="sv-SE" sz="2600" kern="1200" dirty="0">
              <a:solidFill>
                <a:schemeClr val="tx1"/>
              </a:solidFill>
              <a:latin typeface="Arial" charset="0"/>
            </a:endParaRPr>
          </a:p>
          <a:p>
            <a:pPr marL="0" indent="0">
              <a:buNone/>
            </a:pPr>
            <a:r>
              <a:rPr lang="sv-SE" dirty="0" smtClean="0"/>
              <a:t> </a:t>
            </a:r>
          </a:p>
          <a:p>
            <a:endParaRPr lang="sv-SE" dirty="0" smtClean="0"/>
          </a:p>
          <a:p>
            <a:endParaRPr lang="sv-SE" dirty="0"/>
          </a:p>
        </p:txBody>
      </p:sp>
      <p:cxnSp>
        <p:nvCxnSpPr>
          <p:cNvPr id="20" name="Rak 19"/>
          <p:cNvCxnSpPr/>
          <p:nvPr/>
        </p:nvCxnSpPr>
        <p:spPr bwMode="auto">
          <a:xfrm>
            <a:off x="2987824" y="1844824"/>
            <a:ext cx="0" cy="0"/>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22" name="Rak 21"/>
          <p:cNvCxnSpPr>
            <a:endCxn id="18" idx="5"/>
          </p:cNvCxnSpPr>
          <p:nvPr/>
        </p:nvCxnSpPr>
        <p:spPr bwMode="auto">
          <a:xfrm>
            <a:off x="4171755" y="4050189"/>
            <a:ext cx="2265822" cy="1896671"/>
          </a:xfrm>
          <a:prstGeom prst="line">
            <a:avLst/>
          </a:prstGeom>
          <a:solidFill>
            <a:schemeClr val="bg1"/>
          </a:solidFill>
          <a:ln w="12700" cap="flat" cmpd="sng" algn="ctr">
            <a:solidFill>
              <a:schemeClr val="tx2"/>
            </a:solidFill>
            <a:prstDash val="solid"/>
            <a:round/>
            <a:headEnd type="none" w="sm" len="sm"/>
            <a:tailEnd type="none" w="sm" len="sm"/>
          </a:ln>
          <a:effectLst/>
        </p:spPr>
      </p:cxnSp>
      <p:cxnSp>
        <p:nvCxnSpPr>
          <p:cNvPr id="1036" name="Rak 1035"/>
          <p:cNvCxnSpPr/>
          <p:nvPr/>
        </p:nvCxnSpPr>
        <p:spPr bwMode="auto">
          <a:xfrm>
            <a:off x="4180482" y="4054151"/>
            <a:ext cx="2586346" cy="1551036"/>
          </a:xfrm>
          <a:prstGeom prst="line">
            <a:avLst/>
          </a:prstGeom>
          <a:solidFill>
            <a:schemeClr val="bg1"/>
          </a:solidFill>
          <a:ln w="12700" cap="flat" cmpd="sng" algn="ctr">
            <a:solidFill>
              <a:schemeClr val="tx2"/>
            </a:solidFill>
            <a:prstDash val="solid"/>
            <a:round/>
            <a:headEnd type="none" w="sm" len="sm"/>
            <a:tailEnd type="none" w="sm" len="sm"/>
          </a:ln>
          <a:effectLst/>
        </p:spPr>
      </p:cxnSp>
      <p:sp>
        <p:nvSpPr>
          <p:cNvPr id="1039" name="textruta 1038"/>
          <p:cNvSpPr txBox="1"/>
          <p:nvPr/>
        </p:nvSpPr>
        <p:spPr>
          <a:xfrm>
            <a:off x="2580410" y="696254"/>
            <a:ext cx="4700967" cy="461665"/>
          </a:xfrm>
          <a:prstGeom prst="rect">
            <a:avLst/>
          </a:prstGeom>
          <a:noFill/>
        </p:spPr>
        <p:txBody>
          <a:bodyPr wrap="none" rtlCol="0">
            <a:spAutoFit/>
          </a:bodyPr>
          <a:lstStyle/>
          <a:p>
            <a:r>
              <a:rPr lang="sv-SE" sz="2400" dirty="0">
                <a:solidFill>
                  <a:schemeClr val="tx1">
                    <a:lumMod val="50000"/>
                    <a:lumOff val="50000"/>
                  </a:schemeClr>
                </a:solidFill>
              </a:rPr>
              <a:t>Att arbeta med </a:t>
            </a:r>
            <a:r>
              <a:rPr lang="sv-SE" sz="2400" dirty="0" smtClean="0">
                <a:solidFill>
                  <a:schemeClr val="tx1">
                    <a:lumMod val="50000"/>
                    <a:lumOff val="50000"/>
                  </a:schemeClr>
                </a:solidFill>
              </a:rPr>
              <a:t>Risker &amp; Analys </a:t>
            </a:r>
            <a:endParaRPr lang="sv-SE" sz="2400" dirty="0">
              <a:solidFill>
                <a:schemeClr val="tx1">
                  <a:lumMod val="50000"/>
                  <a:lumOff val="50000"/>
                </a:schemeClr>
              </a:solidFill>
            </a:endParaRPr>
          </a:p>
        </p:txBody>
      </p:sp>
      <p:graphicFrame>
        <p:nvGraphicFramePr>
          <p:cNvPr id="4" name="Diagram 3"/>
          <p:cNvGraphicFramePr/>
          <p:nvPr>
            <p:extLst>
              <p:ext uri="{D42A27DB-BD31-4B8C-83A1-F6EECF244321}">
                <p14:modId xmlns:p14="http://schemas.microsoft.com/office/powerpoint/2010/main" val="631190838"/>
              </p:ext>
            </p:extLst>
          </p:nvPr>
        </p:nvGraphicFramePr>
        <p:xfrm>
          <a:off x="899592" y="1397000"/>
          <a:ext cx="759875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objekt 4"/>
          <p:cNvPicPr>
            <a:picLocks noChangeAspect="1"/>
          </p:cNvPicPr>
          <p:nvPr/>
        </p:nvPicPr>
        <p:blipFill>
          <a:blip r:embed="rId8"/>
          <a:stretch>
            <a:fillRect/>
          </a:stretch>
        </p:blipFill>
        <p:spPr>
          <a:xfrm>
            <a:off x="7281377" y="4221088"/>
            <a:ext cx="630572" cy="570632"/>
          </a:xfrm>
          <a:prstGeom prst="rect">
            <a:avLst/>
          </a:prstGeom>
        </p:spPr>
      </p:pic>
    </p:spTree>
    <p:extLst>
      <p:ext uri="{BB962C8B-B14F-4D97-AF65-F5344CB8AC3E}">
        <p14:creationId xmlns:p14="http://schemas.microsoft.com/office/powerpoint/2010/main" val="3700139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862" y="188640"/>
            <a:ext cx="7773338" cy="1596177"/>
          </a:xfrm>
        </p:spPr>
        <p:txBody>
          <a:bodyPr/>
          <a:lstStyle/>
          <a:p>
            <a:r>
              <a:rPr lang="sv-SE" dirty="0" smtClean="0">
                <a:solidFill>
                  <a:schemeClr val="tx1">
                    <a:lumMod val="50000"/>
                    <a:lumOff val="50000"/>
                  </a:schemeClr>
                </a:solidFill>
              </a:rPr>
              <a:t>Verktyg finns för att förebygga vårdskador!</a:t>
            </a:r>
            <a:endParaRPr lang="sv-SE" dirty="0">
              <a:solidFill>
                <a:schemeClr val="tx1">
                  <a:lumMod val="50000"/>
                  <a:lumOff val="50000"/>
                </a:schemeClr>
              </a:solidFill>
            </a:endParaRPr>
          </a:p>
        </p:txBody>
      </p:sp>
      <p:sp>
        <p:nvSpPr>
          <p:cNvPr id="3" name="Platshållare för innehåll 2"/>
          <p:cNvSpPr>
            <a:spLocks noGrp="1"/>
          </p:cNvSpPr>
          <p:nvPr>
            <p:ph idx="1"/>
          </p:nvPr>
        </p:nvSpPr>
        <p:spPr>
          <a:xfrm>
            <a:off x="755576" y="1700808"/>
            <a:ext cx="7772870" cy="3424107"/>
          </a:xfrm>
        </p:spPr>
        <p:txBody>
          <a:bodyPr>
            <a:normAutofit lnSpcReduction="10000"/>
          </a:bodyPr>
          <a:lstStyle/>
          <a:p>
            <a:r>
              <a:rPr lang="sv-SE" sz="3600" dirty="0"/>
              <a:t>SBAR, </a:t>
            </a:r>
            <a:r>
              <a:rPr lang="sv-SE" sz="3600" dirty="0" err="1"/>
              <a:t>Teachback</a:t>
            </a:r>
            <a:endParaRPr lang="sv-SE" sz="3600" dirty="0"/>
          </a:p>
          <a:p>
            <a:r>
              <a:rPr lang="sv-SE" sz="3600" cap="none" dirty="0" smtClean="0"/>
              <a:t>Riskbedömning</a:t>
            </a:r>
            <a:endParaRPr lang="sv-SE" sz="3600" cap="none" dirty="0"/>
          </a:p>
          <a:p>
            <a:r>
              <a:rPr lang="sv-SE" sz="3600" cap="none" dirty="0"/>
              <a:t>Se upp Rundor</a:t>
            </a:r>
          </a:p>
          <a:p>
            <a:r>
              <a:rPr lang="sv-SE" sz="3600" cap="none" dirty="0" smtClean="0"/>
              <a:t>Gröna korset</a:t>
            </a:r>
          </a:p>
          <a:p>
            <a:r>
              <a:rPr lang="sv-SE" sz="3600" cap="none" dirty="0" err="1" smtClean="0"/>
              <a:t>Safety</a:t>
            </a:r>
            <a:r>
              <a:rPr lang="sv-SE" sz="3600" cap="none" dirty="0" smtClean="0"/>
              <a:t> in vård</a:t>
            </a:r>
          </a:p>
          <a:p>
            <a:r>
              <a:rPr lang="sv-SE" sz="3600" dirty="0" smtClean="0"/>
              <a:t>Åtgärdspaket 8 </a:t>
            </a:r>
            <a:r>
              <a:rPr lang="sv-SE" sz="3600" dirty="0" err="1" smtClean="0"/>
              <a:t>st</a:t>
            </a:r>
            <a:endParaRPr lang="sv-SE" sz="3600" cap="none" dirty="0" smtClean="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6251680"/>
            <a:ext cx="1740793" cy="52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objekt 4"/>
          <p:cNvPicPr>
            <a:picLocks noChangeAspect="1"/>
          </p:cNvPicPr>
          <p:nvPr/>
        </p:nvPicPr>
        <p:blipFill rotWithShape="1">
          <a:blip r:embed="rId4"/>
          <a:srcRect l="3012" t="1118" b="3263"/>
          <a:stretch/>
        </p:blipFill>
        <p:spPr>
          <a:xfrm>
            <a:off x="5426731" y="2911582"/>
            <a:ext cx="1680060" cy="1669546"/>
          </a:xfrm>
          <a:prstGeom prst="rect">
            <a:avLst/>
          </a:prstGeom>
        </p:spPr>
      </p:pic>
    </p:spTree>
    <p:extLst>
      <p:ext uri="{BB962C8B-B14F-4D97-AF65-F5344CB8AC3E}">
        <p14:creationId xmlns:p14="http://schemas.microsoft.com/office/powerpoint/2010/main" val="2185717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SBAR </a:t>
            </a:r>
            <a:r>
              <a:rPr lang="sv-SE" dirty="0" err="1" smtClean="0"/>
              <a:t>Teach</a:t>
            </a:r>
            <a:r>
              <a:rPr lang="sv-SE" dirty="0" smtClean="0"/>
              <a:t> back</a:t>
            </a:r>
            <a:endParaRPr lang="sv-SE" dirty="0"/>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608166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1403648" y="332656"/>
            <a:ext cx="6497905" cy="1348671"/>
          </a:xfrm>
        </p:spPr>
        <p:txBody>
          <a:bodyPr anchor="t"/>
          <a:lstStyle/>
          <a:p>
            <a:r>
              <a:rPr lang="sv-SE" dirty="0" smtClean="0"/>
              <a:t>Riskbedömning av patient Vårdprevention </a:t>
            </a:r>
            <a:endParaRPr lang="sv-SE" dirty="0"/>
          </a:p>
        </p:txBody>
      </p:sp>
      <p:sp>
        <p:nvSpPr>
          <p:cNvPr id="3" name="Platshållare för text 2"/>
          <p:cNvSpPr>
            <a:spLocks noGrp="1"/>
          </p:cNvSpPr>
          <p:nvPr>
            <p:ph type="body" sz="quarter" idx="14"/>
          </p:nvPr>
        </p:nvSpPr>
        <p:spPr>
          <a:xfrm>
            <a:off x="1547664" y="1268760"/>
            <a:ext cx="6768752" cy="3024336"/>
          </a:xfrm>
        </p:spPr>
        <p:txBody>
          <a:bodyPr>
            <a:normAutofit/>
          </a:bodyPr>
          <a:lstStyle/>
          <a:p>
            <a:r>
              <a:rPr lang="sv-SE" dirty="0" smtClean="0"/>
              <a:t>En form av risker att vi gör riskbedömningar vilka vi ska dokumentera och följa upp i VAS</a:t>
            </a:r>
          </a:p>
          <a:p>
            <a:r>
              <a:rPr lang="sv-SE" dirty="0" smtClean="0"/>
              <a:t>Alla över 70 år, samt de som har sjukdomstillstånd som innebär ökad risk ska riskbedömas vid inskrivning </a:t>
            </a:r>
          </a:p>
          <a:p>
            <a:r>
              <a:rPr lang="sv-SE" dirty="0" smtClean="0"/>
              <a:t>OVA ankomstanteckningar, vårdplan med åtgärder och vi utskrivning OVE</a:t>
            </a:r>
          </a:p>
          <a:p>
            <a:endParaRPr lang="sv-SE"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1" t="7666" r="2595"/>
          <a:stretch/>
        </p:blipFill>
        <p:spPr bwMode="auto">
          <a:xfrm>
            <a:off x="2483768" y="4386932"/>
            <a:ext cx="4392489" cy="211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481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a:xfrm>
            <a:off x="1145696" y="1424198"/>
            <a:ext cx="7181008" cy="3795165"/>
          </a:xfrm>
        </p:spPr>
        <p:txBody>
          <a:bodyPr>
            <a:normAutofit lnSpcReduction="10000"/>
          </a:bodyPr>
          <a:lstStyle/>
          <a:p>
            <a:r>
              <a:rPr lang="sv-SE" cap="none" dirty="0" smtClean="0">
                <a:solidFill>
                  <a:schemeClr val="tx1">
                    <a:lumMod val="50000"/>
                    <a:lumOff val="50000"/>
                  </a:schemeClr>
                </a:solidFill>
              </a:rPr>
              <a:t>En målinriktad avstämningsrunda för omvårdnad som genomförs med bestämda tidsintervaller!</a:t>
            </a:r>
            <a:br>
              <a:rPr lang="sv-SE" cap="none" dirty="0" smtClean="0">
                <a:solidFill>
                  <a:schemeClr val="tx1">
                    <a:lumMod val="50000"/>
                    <a:lumOff val="50000"/>
                  </a:schemeClr>
                </a:solidFill>
              </a:rPr>
            </a:br>
            <a:r>
              <a:rPr lang="sv-SE" cap="none" dirty="0" smtClean="0"/>
              <a:t> </a:t>
            </a:r>
          </a:p>
          <a:p>
            <a:r>
              <a:rPr lang="sv-SE" b="1" cap="none" dirty="0" smtClean="0"/>
              <a:t>Se upp är en minnesregel. </a:t>
            </a:r>
          </a:p>
          <a:p>
            <a:r>
              <a:rPr lang="sv-SE" cap="none" dirty="0" smtClean="0"/>
              <a:t>Genom att stämma av nedanstående ”områden” </a:t>
            </a:r>
            <a:br>
              <a:rPr lang="sv-SE" cap="none" dirty="0" smtClean="0"/>
            </a:br>
            <a:r>
              <a:rPr lang="sv-SE" cap="none" dirty="0" smtClean="0"/>
              <a:t>vid rundan så täcker man in de flesta  orsaker till </a:t>
            </a:r>
            <a:br>
              <a:rPr lang="sv-SE" cap="none" dirty="0" smtClean="0"/>
            </a:br>
            <a:r>
              <a:rPr lang="sv-SE" cap="none" dirty="0" smtClean="0"/>
              <a:t>ringning och avvikelser</a:t>
            </a:r>
          </a:p>
          <a:p>
            <a:endParaRPr lang="sv-SE" cap="none" dirty="0" smtClean="0"/>
          </a:p>
          <a:p>
            <a:r>
              <a:rPr lang="sv-SE" b="1" cap="none" dirty="0" smtClean="0"/>
              <a:t>S</a:t>
            </a:r>
            <a:r>
              <a:rPr lang="sv-SE" cap="none" dirty="0" smtClean="0"/>
              <a:t>= symtom </a:t>
            </a:r>
          </a:p>
          <a:p>
            <a:r>
              <a:rPr lang="sv-SE" b="1" cap="none" dirty="0" smtClean="0"/>
              <a:t>E</a:t>
            </a:r>
            <a:r>
              <a:rPr lang="sv-SE" cap="none" dirty="0" smtClean="0"/>
              <a:t>= elimination</a:t>
            </a:r>
          </a:p>
          <a:p>
            <a:r>
              <a:rPr lang="sv-SE" b="1" cap="none" dirty="0" smtClean="0"/>
              <a:t>U</a:t>
            </a:r>
            <a:r>
              <a:rPr lang="sv-SE" cap="none" dirty="0" smtClean="0"/>
              <a:t>= undernäring</a:t>
            </a:r>
          </a:p>
          <a:p>
            <a:r>
              <a:rPr lang="sv-SE" b="1" cap="none" dirty="0" smtClean="0"/>
              <a:t>P</a:t>
            </a:r>
            <a:r>
              <a:rPr lang="sv-SE" cap="none" dirty="0" smtClean="0"/>
              <a:t>= position/läge</a:t>
            </a:r>
          </a:p>
          <a:p>
            <a:r>
              <a:rPr lang="sv-SE" b="1" cap="none" dirty="0" smtClean="0"/>
              <a:t>P</a:t>
            </a:r>
            <a:r>
              <a:rPr lang="sv-SE" cap="none" dirty="0" smtClean="0"/>
              <a:t>= placering av tillhörigheter</a:t>
            </a:r>
          </a:p>
          <a:p>
            <a:endParaRPr lang="sv-SE" cap="none" dirty="0"/>
          </a:p>
        </p:txBody>
      </p:sp>
      <p:sp>
        <p:nvSpPr>
          <p:cNvPr id="3" name="Rubrik 2"/>
          <p:cNvSpPr>
            <a:spLocks noGrp="1"/>
          </p:cNvSpPr>
          <p:nvPr>
            <p:ph type="title"/>
          </p:nvPr>
        </p:nvSpPr>
        <p:spPr>
          <a:xfrm>
            <a:off x="1173344" y="534074"/>
            <a:ext cx="6878231" cy="823406"/>
          </a:xfrm>
        </p:spPr>
        <p:txBody>
          <a:bodyPr>
            <a:noAutofit/>
          </a:bodyPr>
          <a:lstStyle/>
          <a:p>
            <a:r>
              <a:rPr lang="sv-SE" sz="4400" b="0" dirty="0" smtClean="0">
                <a:solidFill>
                  <a:schemeClr val="tx1">
                    <a:lumMod val="50000"/>
                    <a:lumOff val="50000"/>
                  </a:schemeClr>
                </a:solidFill>
              </a:rPr>
              <a:t>SE upp runda</a:t>
            </a:r>
            <a:br>
              <a:rPr lang="sv-SE" sz="4400" b="0" dirty="0" smtClean="0">
                <a:solidFill>
                  <a:schemeClr val="tx1">
                    <a:lumMod val="50000"/>
                    <a:lumOff val="50000"/>
                  </a:schemeClr>
                </a:solidFill>
              </a:rPr>
            </a:br>
            <a:endParaRPr lang="sv-SE" sz="4400" b="0" dirty="0">
              <a:solidFill>
                <a:schemeClr val="tx1">
                  <a:lumMod val="50000"/>
                  <a:lumOff val="50000"/>
                </a:schemeClr>
              </a:solidFill>
            </a:endParaRPr>
          </a:p>
        </p:txBody>
      </p:sp>
      <p:pic>
        <p:nvPicPr>
          <p:cNvPr id="6" name="Bildobjekt 5"/>
          <p:cNvPicPr>
            <a:picLocks noChangeAspect="1"/>
          </p:cNvPicPr>
          <p:nvPr/>
        </p:nvPicPr>
        <p:blipFill>
          <a:blip r:embed="rId2"/>
          <a:stretch>
            <a:fillRect/>
          </a:stretch>
        </p:blipFill>
        <p:spPr>
          <a:xfrm>
            <a:off x="5868144" y="1916832"/>
            <a:ext cx="2623248" cy="24881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Bildobjekt 4"/>
          <p:cNvPicPr>
            <a:picLocks noChangeAspect="1"/>
          </p:cNvPicPr>
          <p:nvPr/>
        </p:nvPicPr>
        <p:blipFill>
          <a:blip r:embed="rId3"/>
          <a:stretch>
            <a:fillRect/>
          </a:stretch>
        </p:blipFill>
        <p:spPr>
          <a:xfrm>
            <a:off x="3995936" y="3773488"/>
            <a:ext cx="2466561" cy="2232843"/>
          </a:xfrm>
          <a:prstGeom prst="rect">
            <a:avLst/>
          </a:prstGeom>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6251680"/>
            <a:ext cx="1740793" cy="52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731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Arbetsdokument</p:Name>
  <p:Description/>
  <p:Statement/>
  <p:PolicyItems>
    <p:PolicyItem featureId="Microsoft.Office.RecordsManagement.PolicyFeatures.Expiration" staticId="0x010100D7963E0E5B7A40E5AEA07389401D709F00FB54EFF0F3EB48149DBBD9563453E190|1214505165" UniqueId="23e47c32-f768-4ed5-a445-a352c8cd3593">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Arbetsdokument - Word" ma:contentTypeID="0x010100D7963E0E5B7A40E5AEA07389401D709F00FB54EFF0F3EB48149DBBD9563453E190010089AE0331FD2FA7449C72752FA02E10A2" ma:contentTypeVersion="1901" ma:contentTypeDescription="Arbetsdokument - Word" ma:contentTypeScope="" ma:versionID="fd6ee2db10d3af636e9e7eb2ca11454e">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b9d27eec25adde0e16ee7942aede2106"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LLDiarienummer xmlns="http://schemas.microsoft.com/sharepoint/v3" xsi:nil="true"/>
    <VersionComment xmlns="http://schemas.microsoft.com/sharepoint/v3" xsi:nil="true"/>
    <NLLInformationclass xmlns="http://schemas.microsoft.com/sharepoint/v3">Publik</NLLInformationclass>
    <AnsvarigQuickpart xmlns="http://schemas.microsoft.com/sharepoint/v3">Anna Beck</AnsvarigQuickpart>
    <NLLPublished xmlns="http://schemas.microsoft.com/sharepoint/v3" xsi:nil="true"/>
    <NLLStakeholderTaxHTField0 xmlns="http://schemas.microsoft.com/sharepoint/v3">
      <Terms xmlns="http://schemas.microsoft.com/office/infopath/2007/PartnerControls">
        <TermInfo xmlns="http://schemas.microsoft.com/office/infopath/2007/PartnerControls">
          <TermName xmlns="http://schemas.microsoft.com/office/infopath/2007/PartnerControls">Division Nära</TermName>
          <TermId xmlns="http://schemas.microsoft.com/office/infopath/2007/PartnerControls">bc153e3c-85ea-45cf-bce9-ae26fafd6374</TermId>
        </TermInfo>
      </Terms>
    </NLLStakeholderTaxHTField0>
    <NLLInformationCollectionTaxHTField0 xmlns="http://schemas.microsoft.com/sharepoint/v3">
      <Terms xmlns="http://schemas.microsoft.com/office/infopath/2007/PartnerControls"/>
    </NLLInformationCollectionTaxHTField0>
    <NLLPublishDateQuickpart xmlns="http://schemas.microsoft.com/sharepoint/v3">2025-08-18</NLLPublishDateQuickpart>
    <NLLThinningTime xmlns="http://schemas.microsoft.com/sharepoint/v3">2028-08-17T22:00:00+00:00</NLLThinningTime>
    <NLLPublishingstatus xmlns="http://schemas.microsoft.com/sharepoint/v3">Publicerad</NLLPublishingstatus>
    <NLLEstablishedByQuickpart xmlns="http://schemas.microsoft.com/sharepoint/v3">Anna Beck</NLLEstablishedByQuickpart>
    <NLLProducerPlaceTaxHTField0 xmlns="http://schemas.microsoft.com/sharepoint/v3">
      <Terms xmlns="http://schemas.microsoft.com/office/infopath/2007/PartnerControls">
        <TermInfo xmlns="http://schemas.microsoft.com/office/infopath/2007/PartnerControls">
          <TermName xmlns="http://schemas.microsoft.com/office/infopath/2007/PartnerControls">Kompetensenheten</TermName>
          <TermId xmlns="http://schemas.microsoft.com/office/infopath/2007/PartnerControls">42e26e02-a456-42cb-bd9d-6e9d47651667</TermId>
        </TermInfo>
      </Terms>
    </NLLProducerPlaceTaxHTField0>
    <NLLPublishDate xmlns="http://schemas.microsoft.com/sharepoint/v3">2025-08-17T22:00:00+00:00</NLLPublishDate>
    <NLLDocumentTypeTaxHTField0 xmlns="http://schemas.microsoft.com/sharepoint/v3">
      <Terms xmlns="http://schemas.microsoft.com/office/infopath/2007/PartnerControls">
        <TermInfo xmlns="http://schemas.microsoft.com/office/infopath/2007/PartnerControls">
          <TermName xmlns="http://schemas.microsoft.com/office/infopath/2007/PartnerControls">Arbetsdokument</TermName>
          <TermId xmlns="http://schemas.microsoft.com/office/infopath/2007/PartnerControls">fe64199a-d700-493b-9984-68df985400d3</TermId>
        </TermInfo>
      </Terms>
    </NLLDocumentTypeTaxHTField0>
    <prdProcessTaxHTField0 xmlns="http://schemas.microsoft.com/sharepoint/v3">
      <Terms xmlns="http://schemas.microsoft.com/office/infopath/2007/PartnerControls"/>
    </prdProcessTaxHTField0>
    <NLLVersion xmlns="http://schemas.microsoft.com/sharepoint/v3">3.0</NLLVersion>
    <NLLEstablishedBy xmlns="http://schemas.microsoft.com/sharepoint/v3">
      <UserInfo>
        <DisplayName>Anna Beck</DisplayName>
        <AccountId>1180</AccountId>
        <AccountType/>
      </UserInfo>
    </NLLEstablishedBy>
    <NLLLockWorkflows xmlns="http://schemas.microsoft.com/sharepoint/v3">false</NLLLockWorkflows>
    <NLLModifiedBy xmlns="http://schemas.microsoft.com/sharepoint/v3">Anna Beck</NLLModifiedBy>
    <NLLDocumentIDValue xmlns="http://schemas.microsoft.com/sharepoint/v3">ARBGRP814-62237006-317</NLLDocumentIDValue>
    <TaxKeywordTaxHTField xmlns="c7918ce9-5289-4a18-805d-4141408e948c">
      <Terms xmlns="http://schemas.microsoft.com/office/infopath/2007/PartnerControls">
        <TermInfo xmlns="http://schemas.microsoft.com/office/infopath/2007/PartnerControls">
          <TermName xmlns="http://schemas.microsoft.com/office/infopath/2007/PartnerControls">Kompetensenheten-arbetsmaterial</TermName>
          <TermId xmlns="http://schemas.microsoft.com/office/infopath/2007/PartnerControls">ca6ef284-23d5-4ab7-baf9-ff4e071fe11c</TermId>
        </TermInfo>
      </Terms>
    </TaxKeywordTaxHTField>
    <_dlc_DocId xmlns="c7918ce9-5289-4a18-805d-4141408e948c">ARBGRP814-62237006-317</_dlc_DocId>
    <_dlc_DocIdUrl xmlns="c7918ce9-5289-4a18-805d-4141408e948c">
      <Url>http://spportal.extvis.local/process/administrativ/_layouts/15/DocIdRedir.aspx?ID=ARBGRP814-62237006-317</Url>
      <Description>ARBGRP814-62237006-317</Description>
    </_dlc_DocIdUrl>
    <_dlc_DocIdPersistId xmlns="c7918ce9-5289-4a18-805d-4141408e948c">true</_dlc_DocIdPersistId>
    <_dlc_ExpireDate xmlns="http://schemas.microsoft.com/sharepoint/v3">2028-09-17T22:00:00+00:00</_dlc_ExpireDate>
    <_dlc_ExpireDateSaved xmlns="http://schemas.microsoft.com/sharepoint/v3" xsi:nil="true"/>
    <VISResponsible xmlns="e1dec489-f745-4ed5-9c00-958a11aea6df">
      <UserInfo>
        <DisplayName>Anna Beck</DisplayName>
        <AccountId>1180</AccountId>
        <AccountType/>
      </UserInfo>
    </VISResponsible>
    <VIS_DocumentId xmlns="e1dec489-f745-4ed5-9c00-958a11aea6df">
      <Url>https://samarbeta.nll.se/producentplats/kompetensenheten/_layouts/15/DocIdRedir.aspx?ID=ARBGRP814-62237006-317</Url>
      <Description>ARBGRP814-62237006-317</Description>
    </VIS_DocumentId>
    <DocumentStatus xmlns="e1dec489-f745-4ed5-9c00-958a11aea6df">
      <Url>https://samarbeta.nll.se/producentplats/kompetensenheten/_layouts/15/wrkstat.aspx?List=77f33979-66c4-45c8-9f24-50cd919a6bc8&amp;WorkflowInstanceName=e9971163-5466-47d5-b00b-d0cb69e81de8</Url>
      <Description>Publicerad</Description>
    </DocumentStatus>
    <_dlc_Exempt xmlns="http://schemas.microsoft.com/sharepoint/v3">false</_dlc_Exempt>
  </documentManagement>
</p:properties>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B4EC2A-9463-49C2-AD9C-D7FF624B48EC}"/>
</file>

<file path=customXml/itemProps2.xml><?xml version="1.0" encoding="utf-8"?>
<ds:datastoreItem xmlns:ds="http://schemas.openxmlformats.org/officeDocument/2006/customXml" ds:itemID="{A6282552-F52B-4CA3-9FD4-9CA7D0FC4255}"/>
</file>

<file path=customXml/itemProps3.xml><?xml version="1.0" encoding="utf-8"?>
<ds:datastoreItem xmlns:ds="http://schemas.openxmlformats.org/officeDocument/2006/customXml" ds:itemID="{20E7C4C8-A908-4585-8E2A-47D89B9F1DF4}">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http://schemas.microsoft.com/sharepoint/v3"/>
    <ds:schemaRef ds:uri="http://schemas.openxmlformats.org/package/2006/metadata/core-properties"/>
    <ds:schemaRef ds:uri="7436e535-5fea-4e65-8801-a84d3d8e7cd3"/>
    <ds:schemaRef ds:uri="http://www.w3.org/XML/1998/namespace"/>
  </ds:schemaRefs>
</ds:datastoreItem>
</file>

<file path=customXml/itemProps4.xml><?xml version="1.0" encoding="utf-8"?>
<ds:datastoreItem xmlns:ds="http://schemas.openxmlformats.org/officeDocument/2006/customXml" ds:itemID="{A3137ED1-1E4D-4AF4-B13E-2526A4FDE61D}"/>
</file>

<file path=customXml/itemProps5.xml><?xml version="1.0" encoding="utf-8"?>
<ds:datastoreItem xmlns:ds="http://schemas.openxmlformats.org/officeDocument/2006/customXml" ds:itemID="{D3AC135C-3BB1-413D-A095-5F3F0BE54064}"/>
</file>

<file path=docProps/app.xml><?xml version="1.0" encoding="utf-8"?>
<Properties xmlns="http://schemas.openxmlformats.org/officeDocument/2006/extended-properties" xmlns:vt="http://schemas.openxmlformats.org/officeDocument/2006/docPropsVTypes">
  <Template/>
  <TotalTime>1600</TotalTime>
  <Words>1647</Words>
  <Application>Microsoft Office PowerPoint</Application>
  <PresentationFormat>Bildspel på skärmen (4:3)</PresentationFormat>
  <Paragraphs>252</Paragraphs>
  <Slides>20</Slides>
  <Notes>15</Notes>
  <HiddenSlides>5</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20</vt:i4>
      </vt:variant>
    </vt:vector>
  </HeadingPairs>
  <TitlesOfParts>
    <vt:vector size="29" baseType="lpstr">
      <vt:lpstr>Arial</vt:lpstr>
      <vt:lpstr>Calibri</vt:lpstr>
      <vt:lpstr>Calibri Light</vt:lpstr>
      <vt:lpstr>Comic Sans MS</vt:lpstr>
      <vt:lpstr>MV Boli</vt:lpstr>
      <vt:lpstr>Times</vt:lpstr>
      <vt:lpstr>Times New Roman</vt:lpstr>
      <vt:lpstr>ヒラギノ角ゴ Pro W3</vt:lpstr>
      <vt:lpstr>Office-tema</vt:lpstr>
      <vt:lpstr>Patientsäkerhet Grundutbildning </vt:lpstr>
      <vt:lpstr>PowerPoint-presentation</vt:lpstr>
      <vt:lpstr>Vad styr vården?</vt:lpstr>
      <vt:lpstr>PowerPoint-presentation</vt:lpstr>
      <vt:lpstr>Systematisk arbete med patientsäkerhet</vt:lpstr>
      <vt:lpstr>Verktyg finns för att förebygga vårdskador!</vt:lpstr>
      <vt:lpstr>SBAR Teach back</vt:lpstr>
      <vt:lpstr>Riskbedömning av patient Vårdprevention </vt:lpstr>
      <vt:lpstr>SE upp runda </vt:lpstr>
      <vt:lpstr>10 Vinster med ”SE upp rundor”</vt:lpstr>
      <vt:lpstr>Gröna korset metod att se Risker</vt:lpstr>
      <vt:lpstr>PowerPoint-presentation</vt:lpstr>
      <vt:lpstr>Hälso- och sjukvårdspersonal har skyldighet att rapportera risker och avvikelser</vt:lpstr>
      <vt:lpstr>PowerPoint-presentation</vt:lpstr>
      <vt:lpstr>PowerPoint-presentation</vt:lpstr>
      <vt:lpstr>PowerPoint-presentation</vt:lpstr>
      <vt:lpstr>PowerPoint-presentation</vt:lpstr>
      <vt:lpstr>PowerPoint-presentation</vt:lpstr>
      <vt:lpstr>Egen kontroll –PPM varför?</vt:lpstr>
      <vt:lpstr>PowerPoint-presentation</vt:lpstr>
    </vt:vector>
  </TitlesOfParts>
  <Company>Norrbottens läns landsting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Rosemarie Näslund</dc:creator>
  <cp:keywords>Kompetensenheten-arbetsmaterial</cp:keywords>
  <cp:lastModifiedBy>Monica Steinvall</cp:lastModifiedBy>
  <cp:revision>185</cp:revision>
  <cp:lastPrinted>2015-11-05T10:53:17Z</cp:lastPrinted>
  <dcterms:created xsi:type="dcterms:W3CDTF">2015-11-05T09:49:34Z</dcterms:created>
  <dcterms:modified xsi:type="dcterms:W3CDTF">2019-11-13T11:04:39Z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0x010100D7963E0E5B7A40E5AEA07389401D709F00FB54EFF0F3EB48149DBBD9563453E190010089AE0331FD2FA7449C72752FA02E10A2</vt:lpwstr>
  </property>
  <property fmtid="{D5CDD505-2E9C-101B-9397-08002B2CF9AE}" pid="3" name="TaxKeyword">
    <vt:lpwstr>11253;#Kompetensenheten-arbetsmaterial|ca6ef284-23d5-4ab7-baf9-ff4e071fe11c</vt:lpwstr>
  </property>
  <property fmtid="{D5CDD505-2E9C-101B-9397-08002B2CF9AE}" pid="4" name="CareActionCodeSurgical">
    <vt:lpwstr/>
  </property>
  <property fmtid="{D5CDD505-2E9C-101B-9397-08002B2CF9AE}" pid="5" name="NLLProducerPlace">
    <vt:lpwstr>8741;#Kompetensenheten|42e26e02-a456-42cb-bd9d-6e9d47651667</vt:lpwstr>
  </property>
  <property fmtid="{D5CDD505-2E9C-101B-9397-08002B2CF9AE}" pid="6" name="NLLApprovedByQuickPart">
    <vt:lpwstr/>
  </property>
  <property fmtid="{D5CDD505-2E9C-101B-9397-08002B2CF9AE}" pid="7" name="NLLInformationCollection">
    <vt:lpwstr/>
  </property>
  <property fmtid="{D5CDD505-2E9C-101B-9397-08002B2CF9AE}" pid="8" name="NLLProjectDescription">
    <vt:lpwstr/>
  </property>
  <property fmtid="{D5CDD505-2E9C-101B-9397-08002B2CF9AE}" pid="9" name="PsychiatricCodeTaxHTField0">
    <vt:lpwstr/>
  </property>
  <property fmtid="{D5CDD505-2E9C-101B-9397-08002B2CF9AE}" pid="10" name="NLLStakeholder">
    <vt:lpwstr>10577;#|bc153e3c-85ea-45cf-bce9-ae26fafd6374</vt:lpwstr>
  </property>
  <property fmtid="{D5CDD505-2E9C-101B-9397-08002B2CF9AE}" pid="11" name="TLVCodeDiagnosisTaxHTField0">
    <vt:lpwstr/>
  </property>
  <property fmtid="{D5CDD505-2E9C-101B-9397-08002B2CF9AE}" pid="12" name="NPUCode">
    <vt:lpwstr/>
  </property>
  <property fmtid="{D5CDD505-2E9C-101B-9397-08002B2CF9AE}" pid="13" name="NLLClosureDate">
    <vt:lpwstr/>
  </property>
  <property fmtid="{D5CDD505-2E9C-101B-9397-08002B2CF9AE}" pid="14" name="NLLProducerplaceID">
    <vt:lpwstr/>
  </property>
  <property fmtid="{D5CDD505-2E9C-101B-9397-08002B2CF9AE}" pid="15" name="NLLPublishedTemplate">
    <vt:lpwstr/>
  </property>
  <property fmtid="{D5CDD505-2E9C-101B-9397-08002B2CF9AE}" pid="16" name="NLLWFComment">
    <vt:lpwstr/>
  </property>
  <property fmtid="{D5CDD505-2E9C-101B-9397-08002B2CF9AE}" pid="17" name="NLLPTCName">
    <vt:lpwstr/>
  </property>
  <property fmtid="{D5CDD505-2E9C-101B-9397-08002B2CF9AE}" pid="18" name="SpecialtyTaxHTField0">
    <vt:lpwstr/>
  </property>
  <property fmtid="{D5CDD505-2E9C-101B-9397-08002B2CF9AE}" pid="19" name="CareActionCodeNonSurgical">
    <vt:lpwstr/>
  </property>
  <property fmtid="{D5CDD505-2E9C-101B-9397-08002B2CF9AE}" pid="20" name="AnalysisNameTaxHTField0">
    <vt:lpwstr/>
  </property>
  <property fmtid="{D5CDD505-2E9C-101B-9397-08002B2CF9AE}" pid="21" name="Specialty">
    <vt:lpwstr/>
  </property>
  <property fmtid="{D5CDD505-2E9C-101B-9397-08002B2CF9AE}" pid="22" name="NLLMtptCode">
    <vt:lpwstr/>
  </property>
  <property fmtid="{D5CDD505-2E9C-101B-9397-08002B2CF9AE}" pid="23" name="NLLProjectUrl">
    <vt:lpwstr/>
  </property>
  <property fmtid="{D5CDD505-2E9C-101B-9397-08002B2CF9AE}" pid="24" name="ICD10Code">
    <vt:lpwstr/>
  </property>
  <property fmtid="{D5CDD505-2E9C-101B-9397-08002B2CF9AE}" pid="25" name="NLLProjectStatus">
    <vt:lpwstr/>
  </property>
  <property fmtid="{D5CDD505-2E9C-101B-9397-08002B2CF9AE}" pid="26" name="NLLSteeringGroup">
    <vt:lpwstr/>
  </property>
  <property fmtid="{D5CDD505-2E9C-101B-9397-08002B2CF9AE}" pid="27" name="NLLMeetingTypeTaxHTField0">
    <vt:lpwstr/>
  </property>
  <property fmtid="{D5CDD505-2E9C-101B-9397-08002B2CF9AE}" pid="28" name="NLLTemplateStatus">
    <vt:lpwstr/>
  </property>
  <property fmtid="{D5CDD505-2E9C-101B-9397-08002B2CF9AE}" pid="29" name="CareActionCodeSurgicalTaxHTField0">
    <vt:lpwstr/>
  </property>
  <property fmtid="{D5CDD505-2E9C-101B-9397-08002B2CF9AE}" pid="30" name="PharmaceuticalCodeTaxHTField0">
    <vt:lpwstr/>
  </property>
  <property fmtid="{D5CDD505-2E9C-101B-9397-08002B2CF9AE}" pid="31" name="NLLProjectLeader">
    <vt:lpwstr/>
  </property>
  <property fmtid="{D5CDD505-2E9C-101B-9397-08002B2CF9AE}" pid="32" name="NLLDecisionLevelManagedTaxHTField0">
    <vt:lpwstr/>
  </property>
  <property fmtid="{D5CDD505-2E9C-101B-9397-08002B2CF9AE}" pid="34" name="NLLDefaultTemplate">
    <vt:lpwstr/>
  </property>
  <property fmtid="{D5CDD505-2E9C-101B-9397-08002B2CF9AE}" pid="35" name="NLLProjectVisitor">
    <vt:lpwstr/>
  </property>
  <property fmtid="{D5CDD505-2E9C-101B-9397-08002B2CF9AE}" pid="36" name="NLLApprovedBy">
    <vt:lpwstr/>
  </property>
  <property fmtid="{D5CDD505-2E9C-101B-9397-08002B2CF9AE}" pid="37" name="NLLDecisionLevelManaged">
    <vt:lpwstr/>
  </property>
  <property fmtid="{D5CDD505-2E9C-101B-9397-08002B2CF9AE}" pid="38" name="CompulsoryAction">
    <vt:lpwstr/>
  </property>
  <property fmtid="{D5CDD505-2E9C-101B-9397-08002B2CF9AE}" pid="39" name="ICD10CodeTaxHTField0">
    <vt:lpwstr/>
  </property>
  <property fmtid="{D5CDD505-2E9C-101B-9397-08002B2CF9AE}" pid="40" name="Godkänn dokument">
    <vt:lpwstr>, </vt:lpwstr>
  </property>
  <property fmtid="{D5CDD505-2E9C-101B-9397-08002B2CF9AE}" pid="41" name="NLLProjectOwner">
    <vt:lpwstr/>
  </property>
  <property fmtid="{D5CDD505-2E9C-101B-9397-08002B2CF9AE}" pid="42" name="NPUCodeTaxHTField0">
    <vt:lpwstr/>
  </property>
  <property fmtid="{D5CDD505-2E9C-101B-9397-08002B2CF9AE}" pid="43" name="NLLTemplateFolderDescription">
    <vt:lpwstr/>
  </property>
  <property fmtid="{D5CDD505-2E9C-101B-9397-08002B2CF9AE}" pid="44" name="TLVCodeAction">
    <vt:lpwstr/>
  </property>
  <property fmtid="{D5CDD505-2E9C-101B-9397-08002B2CF9AE}" pid="45" name="RadiologicalCode">
    <vt:lpwstr/>
  </property>
  <property fmtid="{D5CDD505-2E9C-101B-9397-08002B2CF9AE}" pid="46" name="References">
    <vt:lpwstr/>
  </property>
  <property fmtid="{D5CDD505-2E9C-101B-9397-08002B2CF9AE}" pid="47" name="prdProcess">
    <vt:lpwstr/>
  </property>
  <property fmtid="{D5CDD505-2E9C-101B-9397-08002B2CF9AE}" pid="48" name="NLLProjectOrderStatus">
    <vt:lpwstr/>
  </property>
  <property fmtid="{D5CDD505-2E9C-101B-9397-08002B2CF9AE}" pid="49" name="NLLReferenceGroup">
    <vt:lpwstr/>
  </property>
  <property fmtid="{D5CDD505-2E9C-101B-9397-08002B2CF9AE}" pid="50" name="TLVCodeDiagnosis">
    <vt:lpwstr/>
  </property>
  <property fmtid="{D5CDD505-2E9C-101B-9397-08002B2CF9AE}" pid="51" name="PharmaceuticalCode">
    <vt:lpwstr/>
  </property>
  <property fmtid="{D5CDD505-2E9C-101B-9397-08002B2CF9AE}" pid="52" name="NLLInitiationDate">
    <vt:lpwstr/>
  </property>
  <property fmtid="{D5CDD505-2E9C-101B-9397-08002B2CF9AE}" pid="54" name="ReferencesTaxHTField0">
    <vt:lpwstr/>
  </property>
  <property fmtid="{D5CDD505-2E9C-101B-9397-08002B2CF9AE}" pid="55" name="NLLWindingUpDate">
    <vt:lpwstr/>
  </property>
  <property fmtid="{D5CDD505-2E9C-101B-9397-08002B2CF9AE}" pid="56" name="TLVCodeActionTaxHTField0">
    <vt:lpwstr/>
  </property>
  <property fmtid="{D5CDD505-2E9C-101B-9397-08002B2CF9AE}" pid="57" name="NLLProjectNr">
    <vt:lpwstr/>
  </property>
  <property fmtid="{D5CDD505-2E9C-101B-9397-08002B2CF9AE}" pid="58" name="Granska dokument">
    <vt:lpwstr>, </vt:lpwstr>
  </property>
  <property fmtid="{D5CDD505-2E9C-101B-9397-08002B2CF9AE}" pid="59" name="NLLProjectTypeTaxHTField0">
    <vt:lpwstr/>
  </property>
  <property fmtid="{D5CDD505-2E9C-101B-9397-08002B2CF9AE}" pid="60" name="NLLPTCProcessTeam">
    <vt:lpwstr/>
  </property>
  <property fmtid="{D5CDD505-2E9C-101B-9397-08002B2CF9AE}" pid="61" name="RadiologicalCodeTaxHTField0">
    <vt:lpwstr/>
  </property>
  <property fmtid="{D5CDD505-2E9C-101B-9397-08002B2CF9AE}" pid="62" name="NLLImplementationDate">
    <vt:lpwstr/>
  </property>
  <property fmtid="{D5CDD505-2E9C-101B-9397-08002B2CF9AE}" pid="63" name="PsychiatricCode">
    <vt:lpwstr/>
  </property>
  <property fmtid="{D5CDD505-2E9C-101B-9397-08002B2CF9AE}" pid="64" name="Publicera dokument">
    <vt:lpwstr>, </vt:lpwstr>
  </property>
  <property fmtid="{D5CDD505-2E9C-101B-9397-08002B2CF9AE}" pid="65" name="NLLProjectType">
    <vt:lpwstr/>
  </property>
  <property fmtid="{D5CDD505-2E9C-101B-9397-08002B2CF9AE}" pid="66" name="AnalysisName">
    <vt:lpwstr/>
  </property>
  <property fmtid="{D5CDD505-2E9C-101B-9397-08002B2CF9AE}" pid="67" name="NLLMtptCodeTaxHTField0">
    <vt:lpwstr/>
  </property>
  <property fmtid="{D5CDD505-2E9C-101B-9397-08002B2CF9AE}" pid="68" name="NLLLatestProjectTrackingDate">
    <vt:lpwstr/>
  </property>
  <property fmtid="{D5CDD505-2E9C-101B-9397-08002B2CF9AE}" pid="69" name="NLLDocumentType">
    <vt:lpwstr>1454;#Arbetsdokument|fe64199a-d700-493b-9984-68df985400d3</vt:lpwstr>
  </property>
  <property fmtid="{D5CDD505-2E9C-101B-9397-08002B2CF9AE}" pid="70" name="NLLProjectTypeText">
    <vt:lpwstr/>
  </property>
  <property fmtid="{D5CDD505-2E9C-101B-9397-08002B2CF9AE}" pid="71" name="NLLEstablishingDate">
    <vt:lpwstr/>
  </property>
  <property fmtid="{D5CDD505-2E9C-101B-9397-08002B2CF9AE}" pid="72" name="NLLProjectMember">
    <vt:lpwstr/>
  </property>
  <property fmtid="{D5CDD505-2E9C-101B-9397-08002B2CF9AE}" pid="73" name="NLLProcessTeamLookup">
    <vt:lpwstr/>
  </property>
  <property fmtid="{D5CDD505-2E9C-101B-9397-08002B2CF9AE}" pid="74" name="CareActionCodeNonSurgicalTaxHTField0">
    <vt:lpwstr/>
  </property>
  <property fmtid="{D5CDD505-2E9C-101B-9397-08002B2CF9AE}" pid="75" name="CompulsoryActionTaxHTField0">
    <vt:lpwstr/>
  </property>
  <property fmtid="{D5CDD505-2E9C-101B-9397-08002B2CF9AE}" pid="76" name="NLLMeetingType">
    <vt:lpwstr/>
  </property>
  <property fmtid="{D5CDD505-2E9C-101B-9397-08002B2CF9AE}" pid="77" name="NLLProjectName">
    <vt:lpwstr/>
  </property>
  <property fmtid="{D5CDD505-2E9C-101B-9397-08002B2CF9AE}" pid="78" name="_dlc_policyId">
    <vt:lpwstr>0x010100D7963E0E5B7A40E5AEA07389401D709F00FB54EFF0F3EB48149DBBD9563453E190|1214505165</vt:lpwstr>
  </property>
  <property fmtid="{D5CDD505-2E9C-101B-9397-08002B2CF9AE}" pid="79"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80" name="_dlc_DocIdItemGuid">
    <vt:lpwstr>84afdb7b-8696-44b2-a0f9-f628feb86b81</vt:lpwstr>
  </property>
  <property fmtid="{D5CDD505-2E9C-101B-9397-08002B2CF9AE}" pid="81" name="_dlc_ExpireDate">
    <vt:filetime>2021-09-12T08:07:36Z</vt:filetime>
  </property>
  <property fmtid="{D5CDD505-2E9C-101B-9397-08002B2CF9AE}" pid="83" name="NLLProjectDivisionTaxHTField0">
    <vt:lpwstr/>
  </property>
  <property fmtid="{D5CDD505-2E9C-101B-9397-08002B2CF9AE}" pid="85" name="NLLProjectDivision">
    <vt:lpwstr/>
  </property>
  <property fmtid="{D5CDD505-2E9C-101B-9397-08002B2CF9AE}" pid="86" name="NLLProjectLeaderDiv">
    <vt:lpwstr/>
  </property>
  <property fmtid="{D5CDD505-2E9C-101B-9397-08002B2CF9AE}" pid="88" name="_dlc_ItemStageId">
    <vt:lpwstr/>
  </property>
  <property fmtid="{D5CDD505-2E9C-101B-9397-08002B2CF9AE}" pid="89" name="Godkänn dokument(1)">
    <vt:lpwstr>, </vt:lpwstr>
  </property>
  <property fmtid="{D5CDD505-2E9C-101B-9397-08002B2CF9AE}" pid="91" name="Granska dokument(1)">
    <vt:lpwstr>, </vt:lpwstr>
  </property>
  <property fmtid="{D5CDD505-2E9C-101B-9397-08002B2CF9AE}" pid="93" name="TaxCatchAll">
    <vt:lpwstr>11253;#;#8741;#;#10577;#;#1454;#</vt:lpwstr>
  </property>
  <property fmtid="{D5CDD505-2E9C-101B-9397-08002B2CF9AE}" pid="95" name="Order">
    <vt:r8>3494400</vt:r8>
  </property>
  <property fmtid="{D5CDD505-2E9C-101B-9397-08002B2CF9AE}" pid="96" name="xd_ProgID">
    <vt:lpwstr/>
  </property>
  <property fmtid="{D5CDD505-2E9C-101B-9397-08002B2CF9AE}" pid="97" name="_SourceUrl">
    <vt:lpwstr/>
  </property>
  <property fmtid="{D5CDD505-2E9C-101B-9397-08002B2CF9AE}" pid="98" name="_SharedFileIndex">
    <vt:lpwstr/>
  </property>
  <property fmtid="{D5CDD505-2E9C-101B-9397-08002B2CF9AE}" pid="99" name="TemplateUrl">
    <vt:lpwstr/>
  </property>
  <property fmtid="{D5CDD505-2E9C-101B-9397-08002B2CF9AE}" pid="101" name="NLLDecisionLevelGoverning">
    <vt:lpwstr/>
  </property>
  <property fmtid="{D5CDD505-2E9C-101B-9397-08002B2CF9AE}" pid="102" name="NLLFactOwner">
    <vt:lpwstr/>
  </property>
  <property fmtid="{D5CDD505-2E9C-101B-9397-08002B2CF9AE}" pid="103" name="NLLFactOwnerText">
    <vt:lpwstr/>
  </property>
  <property fmtid="{D5CDD505-2E9C-101B-9397-08002B2CF9AE}" pid="104" name="xd_Signature">
    <vt:bool>false</vt:bool>
  </property>
  <property fmtid="{D5CDD505-2E9C-101B-9397-08002B2CF9AE}" pid="105" name="NLLDecisionLevel">
    <vt:lpwstr/>
  </property>
  <property fmtid="{D5CDD505-2E9C-101B-9397-08002B2CF9AE}" pid="106" name="NLLPTCProcessLeader">
    <vt:lpwstr/>
  </property>
  <property fmtid="{D5CDD505-2E9C-101B-9397-08002B2CF9AE}" pid="108" name="NLLPTCVISEditor">
    <vt:lpwstr/>
  </property>
</Properties>
</file>